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78" r:id="rId5"/>
    <p:sldId id="265" r:id="rId6"/>
    <p:sldId id="271" r:id="rId7"/>
    <p:sldId id="272" r:id="rId8"/>
    <p:sldId id="273" r:id="rId9"/>
    <p:sldId id="261" r:id="rId10"/>
    <p:sldId id="274" r:id="rId11"/>
    <p:sldId id="275" r:id="rId12"/>
    <p:sldId id="276" r:id="rId13"/>
    <p:sldId id="277" r:id="rId14"/>
    <p:sldId id="262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F1999E-9913-4D04-AED3-DA11607CD1CA}" type="datetimeFigureOut">
              <a:rPr lang="da-DK" smtClean="0"/>
              <a:pPr/>
              <a:t>28-09-2010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449026-791F-42D6-AA66-FEACD9D3190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524000" y="4191000"/>
            <a:ext cx="3200401" cy="20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524000" y="1676400"/>
            <a:ext cx="2971800" cy="22305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800601" y="1676400"/>
            <a:ext cx="34263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029200" y="4191000"/>
            <a:ext cx="32008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2560" y="533400"/>
            <a:ext cx="7406640" cy="68908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Beplantning i åbent land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32560" y="1240464"/>
            <a:ext cx="7406640" cy="435936"/>
          </a:xfrm>
        </p:spPr>
        <p:txBody>
          <a:bodyPr>
            <a:normAutofit/>
          </a:bodyPr>
          <a:lstStyle/>
          <a:p>
            <a:r>
              <a:rPr lang="da-DK" sz="2000" dirty="0" smtClean="0">
                <a:latin typeface="+mj-lt"/>
              </a:rPr>
              <a:t>Æstetik, sikkerhed og praksis </a:t>
            </a:r>
            <a:endParaRPr lang="da-DK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Sikkerhedsforhold</a:t>
            </a:r>
            <a:endParaRPr lang="da-DK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777" y="1219200"/>
            <a:ext cx="597642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990600" y="22860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latin typeface="Calibri" pitchFamily="34" charset="0"/>
                <a:cs typeface="Calibri" pitchFamily="34" charset="0"/>
              </a:rPr>
              <a:t>Ulykker mod påkørte træer på hoved-landeveje i Vestsjællands Amt (1988-92)</a:t>
            </a:r>
            <a:endParaRPr lang="da-DK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025946" y="6019800"/>
            <a:ext cx="773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Fællesnævner: Halvdelen af påkørslerne sker uden for sikkerhedsafstanden (3 m)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Beplantning ved nyanlæg af veje</a:t>
            </a:r>
            <a:endParaRPr lang="da-D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97801"/>
            <a:ext cx="7499350" cy="38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2057938" y="5802868"/>
            <a:ext cx="586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Afstanden mellem køresporskant og faste genstande (norm)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Beplantning ved eksisterende veje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 smtClean="0"/>
              <a:t>Gamle (bevaringsværdige) vejplantninger: </a:t>
            </a:r>
          </a:p>
          <a:p>
            <a:pPr lvl="2"/>
            <a:r>
              <a:rPr lang="da-DK" dirty="0" smtClean="0"/>
              <a:t>Sikkerhedsmæssig og æstetisk vurdering</a:t>
            </a:r>
          </a:p>
          <a:p>
            <a:pPr lvl="2"/>
            <a:r>
              <a:rPr lang="da-DK" dirty="0" smtClean="0"/>
              <a:t>Beplantningen blivende hvis ingen sikkerhedsrisiko</a:t>
            </a:r>
          </a:p>
          <a:p>
            <a:pPr lvl="2"/>
            <a:r>
              <a:rPr lang="da-DK" dirty="0" smtClean="0"/>
              <a:t>Hvis sikkerhedsrisiko: Evt. afværgeforanstaltninger</a:t>
            </a:r>
          </a:p>
          <a:p>
            <a:pPr lvl="4"/>
            <a:r>
              <a:rPr lang="da-DK" dirty="0" smtClean="0"/>
              <a:t>Hastighedsbegrænsning</a:t>
            </a:r>
          </a:p>
          <a:p>
            <a:pPr lvl="4"/>
            <a:r>
              <a:rPr lang="da-DK" dirty="0" smtClean="0"/>
              <a:t>Kantafmærkning</a:t>
            </a:r>
          </a:p>
          <a:p>
            <a:pPr lvl="4"/>
            <a:r>
              <a:rPr lang="da-DK" dirty="0" smtClean="0"/>
              <a:t>Overhalingsforbud</a:t>
            </a:r>
          </a:p>
          <a:p>
            <a:pPr lvl="4"/>
            <a:r>
              <a:rPr lang="da-DK" dirty="0" smtClean="0"/>
              <a:t>Autoværn</a:t>
            </a:r>
          </a:p>
          <a:p>
            <a:pPr lvl="4"/>
            <a:r>
              <a:rPr lang="da-DK" dirty="0" smtClean="0"/>
              <a:t>Skiltning</a:t>
            </a:r>
          </a:p>
          <a:p>
            <a:pPr lvl="4"/>
            <a:r>
              <a:rPr lang="da-DK" dirty="0" smtClean="0"/>
              <a:t>Belysning</a:t>
            </a:r>
          </a:p>
          <a:p>
            <a:pPr lvl="4"/>
            <a:r>
              <a:rPr lang="da-DK" dirty="0" smtClean="0"/>
              <a:t>Reflekser</a:t>
            </a:r>
          </a:p>
          <a:p>
            <a:r>
              <a:rPr lang="da-DK" sz="2800" dirty="0" smtClean="0"/>
              <a:t>Ny beplantning ved eksisterende vej:</a:t>
            </a:r>
          </a:p>
          <a:p>
            <a:pPr lvl="2"/>
            <a:r>
              <a:rPr lang="da-DK" dirty="0" smtClean="0"/>
              <a:t>Æstetisk og funktionel indpasning i omgivelserne</a:t>
            </a:r>
          </a:p>
          <a:p>
            <a:pPr lvl="2"/>
            <a:r>
              <a:rPr lang="da-DK" dirty="0" smtClean="0"/>
              <a:t>Trafiksikkerheden må ikke forringes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Fremtidens vejplantninger</a:t>
            </a:r>
            <a:endParaRPr lang="da-D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50" y="1388316"/>
            <a:ext cx="7499350" cy="46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2294515" y="6031468"/>
            <a:ext cx="555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/>
              <a:t>Beplantning og hastighedsdæmpning designet i en helhed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Anbefalet litteratur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34228">
            <a:off x="1769382" y="1384495"/>
            <a:ext cx="3368589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4954">
            <a:off x="5090329" y="1369670"/>
            <a:ext cx="3453333" cy="4874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4114800" y="6248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Spørgsmål?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Historie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85000" lnSpcReduction="10000"/>
          </a:bodyPr>
          <a:lstStyle/>
          <a:p>
            <a:r>
              <a:rPr lang="da-DK" sz="3100" dirty="0" smtClean="0">
                <a:latin typeface="+mj-lt"/>
              </a:rPr>
              <a:t>Middelalderen:  Kun vejtræer langs kongevejene</a:t>
            </a:r>
          </a:p>
          <a:p>
            <a:pPr lvl="2"/>
            <a:r>
              <a:rPr lang="da-DK" dirty="0" smtClean="0">
                <a:latin typeface="+mj-lt"/>
              </a:rPr>
              <a:t>OBS: Afstandskrav grundet frygt for røvere</a:t>
            </a:r>
          </a:p>
          <a:p>
            <a:r>
              <a:rPr lang="da-DK" sz="3100" dirty="0" smtClean="0">
                <a:latin typeface="+mj-lt"/>
              </a:rPr>
              <a:t>1793: Den store Vejforordning</a:t>
            </a:r>
          </a:p>
          <a:p>
            <a:pPr lvl="1"/>
            <a:r>
              <a:rPr lang="da-DK" dirty="0" smtClean="0">
                <a:latin typeface="+mj-lt"/>
              </a:rPr>
              <a:t>Plantning af vejtræer langs hovedlandevejene</a:t>
            </a:r>
          </a:p>
          <a:p>
            <a:pPr lvl="3"/>
            <a:r>
              <a:rPr lang="da-DK" sz="2400" dirty="0" smtClean="0">
                <a:latin typeface="+mj-lt"/>
              </a:rPr>
              <a:t>Skygge til heste og fodgængere</a:t>
            </a:r>
          </a:p>
          <a:p>
            <a:pPr lvl="3"/>
            <a:r>
              <a:rPr lang="da-DK" sz="2400" dirty="0" smtClean="0">
                <a:latin typeface="+mj-lt"/>
              </a:rPr>
              <a:t>Vejen tydeliggøres (mørke, sne og tåge)</a:t>
            </a:r>
          </a:p>
          <a:p>
            <a:r>
              <a:rPr lang="da-DK" sz="3100" dirty="0" smtClean="0">
                <a:latin typeface="+mj-lt"/>
              </a:rPr>
              <a:t>1900-tallet: Hestevogne skiftes ud med biler</a:t>
            </a:r>
          </a:p>
          <a:p>
            <a:pPr marL="1095375" lvl="3" indent="-173038"/>
            <a:r>
              <a:rPr lang="da-DK" sz="2400" dirty="0" smtClean="0">
                <a:latin typeface="+mj-lt"/>
              </a:rPr>
              <a:t>Stigende uheld mod vejtræer =&gt; utryghed</a:t>
            </a:r>
          </a:p>
          <a:p>
            <a:r>
              <a:rPr lang="da-DK" sz="3100" dirty="0" smtClean="0">
                <a:latin typeface="+mj-lt"/>
              </a:rPr>
              <a:t>1950’erne: Vejtræerne fældes (ingen genplantning)</a:t>
            </a:r>
          </a:p>
          <a:p>
            <a:r>
              <a:rPr lang="da-DK" sz="3100" dirty="0" smtClean="0">
                <a:latin typeface="+mj-lt"/>
              </a:rPr>
              <a:t>1970’erne: Æstetikken inddrages i planlægningen</a:t>
            </a:r>
          </a:p>
          <a:p>
            <a:pPr>
              <a:lnSpc>
                <a:spcPct val="120000"/>
              </a:lnSpc>
            </a:pPr>
            <a:r>
              <a:rPr lang="da-DK" sz="3100" dirty="0" smtClean="0">
                <a:latin typeface="+mj-lt"/>
              </a:rPr>
              <a:t>1980: Første vejregel om beplantning</a:t>
            </a:r>
          </a:p>
          <a:p>
            <a:pPr>
              <a:buNone/>
            </a:pPr>
            <a:r>
              <a:rPr lang="da-DK" sz="300" dirty="0" smtClean="0">
                <a:latin typeface="+mj-lt"/>
              </a:rPr>
              <a:t> </a:t>
            </a:r>
            <a:endParaRPr lang="da-DK" sz="400" dirty="0" smtClean="0">
              <a:latin typeface="+mj-lt"/>
            </a:endParaRPr>
          </a:p>
          <a:p>
            <a:pPr marL="1196975" lvl="6" indent="-282575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da-DK" sz="2400" dirty="0" smtClean="0"/>
              <a:t>Sikkerhedszone indføres (3 m)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Overvejelser i planlægningen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Hvilken effekt ønskes der?</a:t>
            </a:r>
          </a:p>
          <a:p>
            <a:pPr lvl="2"/>
            <a:r>
              <a:rPr lang="da-DK" dirty="0" smtClean="0"/>
              <a:t>Understrege / sløre vejens forløb</a:t>
            </a:r>
          </a:p>
          <a:p>
            <a:r>
              <a:rPr lang="da-DK" dirty="0" smtClean="0"/>
              <a:t>Kulturpræg eller naturpræg?</a:t>
            </a:r>
          </a:p>
          <a:p>
            <a:pPr lvl="2"/>
            <a:r>
              <a:rPr lang="da-DK" dirty="0" smtClean="0"/>
              <a:t>Karakteristiske historiske forhold</a:t>
            </a:r>
          </a:p>
          <a:p>
            <a:pPr lvl="2"/>
            <a:r>
              <a:rPr lang="da-DK" dirty="0" smtClean="0"/>
              <a:t>Landskabelige træk</a:t>
            </a:r>
          </a:p>
          <a:p>
            <a:r>
              <a:rPr lang="da-DK" dirty="0" smtClean="0"/>
              <a:t>Lokale flora- og faunapræferencer?</a:t>
            </a:r>
          </a:p>
          <a:p>
            <a:r>
              <a:rPr lang="da-DK" dirty="0" smtClean="0"/>
              <a:t>Pasning og pleje af beplantningen?</a:t>
            </a:r>
          </a:p>
          <a:p>
            <a:r>
              <a:rPr lang="da-DK" dirty="0" smtClean="0"/>
              <a:t>Sikkerhedsmæssige forhold?</a:t>
            </a:r>
          </a:p>
          <a:p>
            <a:pPr lvl="2"/>
            <a:r>
              <a:rPr lang="da-DK" dirty="0" smtClean="0"/>
              <a:t>Fremme trafiksikkerheden</a:t>
            </a:r>
          </a:p>
          <a:p>
            <a:pPr lvl="2"/>
            <a:r>
              <a:rPr lang="da-DK" dirty="0" smtClean="0"/>
              <a:t>Risiko for påkørsel</a:t>
            </a:r>
          </a:p>
          <a:p>
            <a:r>
              <a:rPr lang="da-DK" dirty="0" smtClean="0"/>
              <a:t>Tidshorisont (ofte 20 – 50 år)</a:t>
            </a:r>
          </a:p>
          <a:p>
            <a:endParaRPr lang="da-DK" dirty="0" smtClean="0"/>
          </a:p>
          <a:p>
            <a:pPr lvl="2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Overvejelser i planlægningen</a:t>
            </a:r>
            <a:endParaRPr lang="da-DK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145" y="1447800"/>
            <a:ext cx="734726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73472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73472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447800"/>
            <a:ext cx="7429500" cy="481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Beplantningstyper</a:t>
            </a:r>
            <a:endParaRPr lang="da-DK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1"/>
            <a:ext cx="36547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1143000" y="44196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Allé</a:t>
            </a:r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Arkitektonisk element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Kronerne vokser sammen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Danner en ”</a:t>
            </a:r>
            <a:r>
              <a:rPr lang="da-DK" dirty="0" err="1" smtClean="0"/>
              <a:t>løvtunnel</a:t>
            </a:r>
            <a:r>
              <a:rPr lang="da-DK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Især ved herregårde / slotte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Vanskelig langs trafikerede veje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898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4953000" y="44196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err="1" smtClean="0"/>
              <a:t>Trærækker</a:t>
            </a:r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Følger vejens kurver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Kronerne udvikles hver for sig 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Optisk ledning: Understregning af </a:t>
            </a:r>
          </a:p>
          <a:p>
            <a:r>
              <a:rPr lang="da-DK" dirty="0" smtClean="0"/>
              <a:t>  vejforløb</a:t>
            </a:r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Beplantningstyper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143000" y="44196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err="1" smtClean="0"/>
              <a:t>Trægrupper</a:t>
            </a:r>
            <a:r>
              <a:rPr lang="da-DK" sz="2400" u="sng" dirty="0" smtClean="0"/>
              <a:t> / enkeltstående</a:t>
            </a:r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Skulpturel / orienterende virkning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Markerer f.eks. tilstødende veje, </a:t>
            </a:r>
          </a:p>
          <a:p>
            <a:r>
              <a:rPr lang="da-DK" dirty="0" smtClean="0"/>
              <a:t>  frakørsler m.m.</a:t>
            </a:r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7" name="Tekstboks 6"/>
          <p:cNvSpPr txBox="1"/>
          <p:nvPr/>
        </p:nvSpPr>
        <p:spPr>
          <a:xfrm>
            <a:off x="4953000" y="4419600"/>
            <a:ext cx="396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Lund</a:t>
            </a:r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Større samling træer med </a:t>
            </a:r>
          </a:p>
          <a:p>
            <a:r>
              <a:rPr lang="da-DK" dirty="0" smtClean="0"/>
              <a:t>  sammenhængende </a:t>
            </a:r>
            <a:r>
              <a:rPr lang="da-DK" dirty="0" err="1" smtClean="0"/>
              <a:t>kronetag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Ofte som </a:t>
            </a:r>
            <a:r>
              <a:rPr lang="da-DK" dirty="0" err="1" smtClean="0"/>
              <a:t>læplantning</a:t>
            </a:r>
            <a:r>
              <a:rPr lang="da-DK" dirty="0" smtClean="0"/>
              <a:t> omkring </a:t>
            </a:r>
          </a:p>
          <a:p>
            <a:r>
              <a:rPr lang="da-DK" dirty="0" smtClean="0"/>
              <a:t>  vandhuller, gårde og haver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Karakterfuld beplantningsform ved veje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Beplantningstyper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143000" y="4419600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Levende hegn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Karakteristisk element i hele det </a:t>
            </a:r>
          </a:p>
          <a:p>
            <a:r>
              <a:rPr lang="da-DK" dirty="0" smtClean="0"/>
              <a:t>  danske kulturlandskab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Tæt bevoksning =&gt; linje i landskabet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</a:t>
            </a:r>
            <a:r>
              <a:rPr lang="da-DK" dirty="0" err="1" smtClean="0"/>
              <a:t>Lævirkning</a:t>
            </a:r>
            <a:r>
              <a:rPr lang="da-DK" dirty="0" smtClean="0"/>
              <a:t> langs cykelstier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Kræver minimal pasning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Hjemsted for mange fugle og smådyr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4953000" y="4419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Buske</a:t>
            </a:r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Optræder i utallige former i landskabet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Stor arkitektonisk mulighed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Stor sikkerhedsmæssig fordel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Åbne landskab: For små til at stå alene   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799"/>
            <a:ext cx="3739617" cy="27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Beplantningstyper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143000" y="4419600"/>
            <a:ext cx="373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Græs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Store græsmarker / langs vejene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Levesteder for mange dyr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Kræver vedligehold langs vejene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 Oversigtsforhold</a:t>
            </a:r>
          </a:p>
          <a:p>
            <a:pPr lvl="1">
              <a:buFont typeface="Arial" pitchFamily="34" charset="0"/>
              <a:buChar char="•"/>
            </a:pPr>
            <a:r>
              <a:rPr lang="da-DK" dirty="0" smtClean="0"/>
              <a:t>  Vejens afvanding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4953000" y="44196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/>
              <a:t>Blomster</a:t>
            </a:r>
            <a:r>
              <a:rPr lang="da-D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Ekstra farverig udsmykning langs vejene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/>
              <a:t> Flotte oplevelser for bilisterne</a:t>
            </a:r>
          </a:p>
          <a:p>
            <a:endParaRPr lang="da-DK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38275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Sikkerhedsforhold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524000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Dræbte ved </a:t>
            </a:r>
            <a:r>
              <a:rPr lang="da-DK" dirty="0" err="1" smtClean="0"/>
              <a:t>træpåkørsler</a:t>
            </a:r>
            <a:r>
              <a:rPr lang="da-DK" dirty="0" smtClean="0"/>
              <a:t> udgør en voksende andel af de trafikdræbte!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990600" y="2284274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latin typeface="Calibri" pitchFamily="34" charset="0"/>
                <a:cs typeface="Calibri" pitchFamily="34" charset="0"/>
              </a:rPr>
              <a:t>Tabel over udviklingen i antallet af trafikdræbte i landzone (1986 – 1996)</a:t>
            </a:r>
            <a:endParaRPr lang="da-DK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1295400"/>
            <a:ext cx="56388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Bambusfletværk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601</TotalTime>
  <Words>451</Words>
  <Application>Microsoft Office PowerPoint</Application>
  <PresentationFormat>Skærmshow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Bambusfletværk</vt:lpstr>
      <vt:lpstr>Beplantning i åbent land</vt:lpstr>
      <vt:lpstr>Historie</vt:lpstr>
      <vt:lpstr>Overvejelser i planlægningen</vt:lpstr>
      <vt:lpstr>Overvejelser i planlægningen</vt:lpstr>
      <vt:lpstr>Beplantningstyper</vt:lpstr>
      <vt:lpstr>Beplantningstyper</vt:lpstr>
      <vt:lpstr>Beplantningstyper</vt:lpstr>
      <vt:lpstr>Beplantningstyper</vt:lpstr>
      <vt:lpstr>Sikkerhedsforhold</vt:lpstr>
      <vt:lpstr>Sikkerhedsforhold</vt:lpstr>
      <vt:lpstr>Beplantning ved nyanlæg af veje</vt:lpstr>
      <vt:lpstr>Beplantning ved eksisterende veje</vt:lpstr>
      <vt:lpstr>Fremtidens vejplantninger</vt:lpstr>
      <vt:lpstr>Anbefalet litteratur</vt:lpstr>
    </vt:vector>
  </TitlesOfParts>
  <Company>Aalborg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Beplantning i åbent land</dc:title>
  <dc:creator>Thomas Varn Mortensen</dc:creator>
  <cp:lastModifiedBy>Thomas Varn Mortensen</cp:lastModifiedBy>
  <cp:revision>73</cp:revision>
  <dcterms:created xsi:type="dcterms:W3CDTF">2010-09-27T13:59:43Z</dcterms:created>
  <dcterms:modified xsi:type="dcterms:W3CDTF">2010-09-28T21:11:35Z</dcterms:modified>
</cp:coreProperties>
</file>