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5" r:id="rId10"/>
    <p:sldId id="266" r:id="rId11"/>
    <p:sldId id="264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1" r:id="rId20"/>
    <p:sldId id="267" r:id="rId21"/>
    <p:sldId id="272" r:id="rId22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a-DK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A08-00CD-764A-B0F6-7B1C27B2AB33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BFD5-7167-8E44-A3D6-CAA9E94F0D6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Click to edit Master text styles</a:t>
            </a:r>
          </a:p>
          <a:p>
            <a:pPr lvl="1" eaLnBrk="1" latinLnBrk="0" hangingPunct="1"/>
            <a:r>
              <a:rPr lang="da-DK" smtClean="0"/>
              <a:t>Second level</a:t>
            </a:r>
          </a:p>
          <a:p>
            <a:pPr lvl="2" eaLnBrk="1" latinLnBrk="0" hangingPunct="1"/>
            <a:r>
              <a:rPr lang="da-DK" smtClean="0"/>
              <a:t>Third level</a:t>
            </a:r>
          </a:p>
          <a:p>
            <a:pPr lvl="3" eaLnBrk="1" latinLnBrk="0" hangingPunct="1"/>
            <a:r>
              <a:rPr lang="da-DK" smtClean="0"/>
              <a:t>Fourth level</a:t>
            </a:r>
          </a:p>
          <a:p>
            <a:pPr lvl="4" eaLnBrk="1" latinLnBrk="0" hangingPunct="1"/>
            <a:r>
              <a:rPr lang="da-D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A08-00CD-764A-B0F6-7B1C27B2AB33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BFD5-7167-8E44-A3D6-CAA9E94F0D6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a-D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Click to edit Master text styles</a:t>
            </a:r>
          </a:p>
          <a:p>
            <a:pPr lvl="1" eaLnBrk="1" latinLnBrk="0" hangingPunct="1"/>
            <a:r>
              <a:rPr lang="da-DK" smtClean="0"/>
              <a:t>Second level</a:t>
            </a:r>
          </a:p>
          <a:p>
            <a:pPr lvl="2" eaLnBrk="1" latinLnBrk="0" hangingPunct="1"/>
            <a:r>
              <a:rPr lang="da-DK" smtClean="0"/>
              <a:t>Third level</a:t>
            </a:r>
          </a:p>
          <a:p>
            <a:pPr lvl="3" eaLnBrk="1" latinLnBrk="0" hangingPunct="1"/>
            <a:r>
              <a:rPr lang="da-DK" smtClean="0"/>
              <a:t>Fourth level</a:t>
            </a:r>
          </a:p>
          <a:p>
            <a:pPr lvl="4" eaLnBrk="1" latinLnBrk="0" hangingPunct="1"/>
            <a:r>
              <a:rPr lang="da-D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A08-00CD-764A-B0F6-7B1C27B2AB33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BFD5-7167-8E44-A3D6-CAA9E94F0D6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a-DK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Click to edit Master text styles</a:t>
            </a:r>
          </a:p>
          <a:p>
            <a:pPr lvl="1" eaLnBrk="1" latinLnBrk="0" hangingPunct="1"/>
            <a:r>
              <a:rPr lang="da-DK" smtClean="0"/>
              <a:t>Second level</a:t>
            </a:r>
          </a:p>
          <a:p>
            <a:pPr lvl="2" eaLnBrk="1" latinLnBrk="0" hangingPunct="1"/>
            <a:r>
              <a:rPr lang="da-DK" smtClean="0"/>
              <a:t>Third level</a:t>
            </a:r>
          </a:p>
          <a:p>
            <a:pPr lvl="3" eaLnBrk="1" latinLnBrk="0" hangingPunct="1"/>
            <a:r>
              <a:rPr lang="da-DK" smtClean="0"/>
              <a:t>Fourth level</a:t>
            </a:r>
          </a:p>
          <a:p>
            <a:pPr lvl="4" eaLnBrk="1" latinLnBrk="0" hangingPunct="1"/>
            <a:r>
              <a:rPr lang="da-D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A08-00CD-764A-B0F6-7B1C27B2AB33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BFD5-7167-8E44-A3D6-CAA9E94F0D6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a-D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A08-00CD-764A-B0F6-7B1C27B2AB33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a-DK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Click to edit Master text styles</a:t>
            </a:r>
          </a:p>
          <a:p>
            <a:pPr lvl="1" eaLnBrk="1" latinLnBrk="0" hangingPunct="1"/>
            <a:r>
              <a:rPr lang="da-DK" smtClean="0"/>
              <a:t>Second level</a:t>
            </a:r>
          </a:p>
          <a:p>
            <a:pPr lvl="2" eaLnBrk="1" latinLnBrk="0" hangingPunct="1"/>
            <a:r>
              <a:rPr lang="da-DK" smtClean="0"/>
              <a:t>Third level</a:t>
            </a:r>
          </a:p>
          <a:p>
            <a:pPr lvl="3" eaLnBrk="1" latinLnBrk="0" hangingPunct="1"/>
            <a:r>
              <a:rPr lang="da-DK" smtClean="0"/>
              <a:t>Fourth level</a:t>
            </a:r>
          </a:p>
          <a:p>
            <a:pPr lvl="4" eaLnBrk="1" latinLnBrk="0" hangingPunct="1"/>
            <a:r>
              <a:rPr lang="da-DK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Click to edit Master text styles</a:t>
            </a:r>
          </a:p>
          <a:p>
            <a:pPr lvl="1" eaLnBrk="1" latinLnBrk="0" hangingPunct="1"/>
            <a:r>
              <a:rPr lang="da-DK" smtClean="0"/>
              <a:t>Second level</a:t>
            </a:r>
          </a:p>
          <a:p>
            <a:pPr lvl="2" eaLnBrk="1" latinLnBrk="0" hangingPunct="1"/>
            <a:r>
              <a:rPr lang="da-DK" smtClean="0"/>
              <a:t>Third level</a:t>
            </a:r>
          </a:p>
          <a:p>
            <a:pPr lvl="3" eaLnBrk="1" latinLnBrk="0" hangingPunct="1"/>
            <a:r>
              <a:rPr lang="da-DK" smtClean="0"/>
              <a:t>Fourth level</a:t>
            </a:r>
          </a:p>
          <a:p>
            <a:pPr lvl="4" eaLnBrk="1" latinLnBrk="0" hangingPunct="1"/>
            <a:r>
              <a:rPr lang="da-D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A08-00CD-764A-B0F6-7B1C27B2AB33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BFD5-7167-8E44-A3D6-CAA9E94F0D6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Click to edit Master text styles</a:t>
            </a:r>
          </a:p>
          <a:p>
            <a:pPr lvl="1" eaLnBrk="1" latinLnBrk="0" hangingPunct="1"/>
            <a:r>
              <a:rPr lang="da-DK" smtClean="0"/>
              <a:t>Second level</a:t>
            </a:r>
          </a:p>
          <a:p>
            <a:pPr lvl="2" eaLnBrk="1" latinLnBrk="0" hangingPunct="1"/>
            <a:r>
              <a:rPr lang="da-DK" smtClean="0"/>
              <a:t>Third level</a:t>
            </a:r>
          </a:p>
          <a:p>
            <a:pPr lvl="3" eaLnBrk="1" latinLnBrk="0" hangingPunct="1"/>
            <a:r>
              <a:rPr lang="da-DK" smtClean="0"/>
              <a:t>Fourth level</a:t>
            </a:r>
          </a:p>
          <a:p>
            <a:pPr lvl="4" eaLnBrk="1" latinLnBrk="0" hangingPunct="1"/>
            <a:r>
              <a:rPr lang="da-DK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Click to edit Master text styles</a:t>
            </a:r>
          </a:p>
          <a:p>
            <a:pPr lvl="1" eaLnBrk="1" latinLnBrk="0" hangingPunct="1"/>
            <a:r>
              <a:rPr lang="da-DK" smtClean="0"/>
              <a:t>Second level</a:t>
            </a:r>
          </a:p>
          <a:p>
            <a:pPr lvl="2" eaLnBrk="1" latinLnBrk="0" hangingPunct="1"/>
            <a:r>
              <a:rPr lang="da-DK" smtClean="0"/>
              <a:t>Third level</a:t>
            </a:r>
          </a:p>
          <a:p>
            <a:pPr lvl="3" eaLnBrk="1" latinLnBrk="0" hangingPunct="1"/>
            <a:r>
              <a:rPr lang="da-DK" smtClean="0"/>
              <a:t>Fourth level</a:t>
            </a:r>
          </a:p>
          <a:p>
            <a:pPr lvl="4" eaLnBrk="1" latinLnBrk="0" hangingPunct="1"/>
            <a:r>
              <a:rPr lang="da-DK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A08-00CD-764A-B0F6-7B1C27B2AB33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BFD5-7167-8E44-A3D6-CAA9E94F0D6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a-DK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A08-00CD-764A-B0F6-7B1C27B2AB33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6EBFD5-7167-8E44-A3D6-CAA9E94F0D6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A08-00CD-764A-B0F6-7B1C27B2AB33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BFD5-7167-8E44-A3D6-CAA9E94F0D6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a-D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a-DK" smtClean="0"/>
              <a:t>Click to edit Master text styles</a:t>
            </a:r>
          </a:p>
          <a:p>
            <a:pPr lvl="1" eaLnBrk="1" latinLnBrk="0" hangingPunct="1"/>
            <a:r>
              <a:rPr lang="da-DK" smtClean="0"/>
              <a:t>Second level</a:t>
            </a:r>
          </a:p>
          <a:p>
            <a:pPr lvl="2" eaLnBrk="1" latinLnBrk="0" hangingPunct="1"/>
            <a:r>
              <a:rPr lang="da-DK" smtClean="0"/>
              <a:t>Third level</a:t>
            </a:r>
          </a:p>
          <a:p>
            <a:pPr lvl="3" eaLnBrk="1" latinLnBrk="0" hangingPunct="1"/>
            <a:r>
              <a:rPr lang="da-DK" smtClean="0"/>
              <a:t>Fourth level</a:t>
            </a:r>
          </a:p>
          <a:p>
            <a:pPr lvl="4" eaLnBrk="1" latinLnBrk="0" hangingPunct="1"/>
            <a:r>
              <a:rPr lang="da-D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A08-00CD-764A-B0F6-7B1C27B2AB33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C6EBFD5-7167-8E44-A3D6-CAA9E94F0D6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a-DK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280AA08-00CD-764A-B0F6-7B1C27B2AB33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BFD5-7167-8E44-A3D6-CAA9E94F0D6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a-DK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Click to edit Master text styles</a:t>
            </a:r>
          </a:p>
          <a:p>
            <a:pPr lvl="1" eaLnBrk="1" latinLnBrk="0" hangingPunct="1"/>
            <a:r>
              <a:rPr kumimoji="0" lang="da-DK" smtClean="0"/>
              <a:t>Second level</a:t>
            </a:r>
          </a:p>
          <a:p>
            <a:pPr lvl="2" eaLnBrk="1" latinLnBrk="0" hangingPunct="1"/>
            <a:r>
              <a:rPr kumimoji="0" lang="da-DK" smtClean="0"/>
              <a:t>Third level</a:t>
            </a:r>
          </a:p>
          <a:p>
            <a:pPr lvl="3" eaLnBrk="1" latinLnBrk="0" hangingPunct="1"/>
            <a:r>
              <a:rPr kumimoji="0" lang="da-DK" smtClean="0"/>
              <a:t>Fourth level</a:t>
            </a:r>
          </a:p>
          <a:p>
            <a:pPr lvl="4" eaLnBrk="1" latinLnBrk="0" hangingPunct="1"/>
            <a:r>
              <a:rPr kumimoji="0" lang="da-DK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280AA08-00CD-764A-B0F6-7B1C27B2AB33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6EBFD5-7167-8E44-A3D6-CAA9E94F0D60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90600" y="3337560"/>
            <a:ext cx="6480048" cy="2301240"/>
          </a:xfrm>
        </p:spPr>
        <p:txBody>
          <a:bodyPr/>
          <a:lstStyle/>
          <a:p>
            <a:r>
              <a:rPr lang="da-DK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Belysning</a:t>
            </a:r>
            <a:endParaRPr lang="da-DK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788" y="3886200"/>
            <a:ext cx="1716024" cy="762000"/>
          </a:xfrm>
        </p:spPr>
        <p:txBody>
          <a:bodyPr>
            <a:normAutofit/>
          </a:bodyPr>
          <a:lstStyle/>
          <a:p>
            <a:r>
              <a:rPr lang="da-DK" sz="1600" dirty="0" smtClean="0">
                <a:latin typeface="Times New Roman"/>
                <a:cs typeface="Times New Roman"/>
              </a:rPr>
              <a:t>René Brodersen</a:t>
            </a:r>
            <a:endParaRPr lang="da-DK" sz="1600" dirty="0">
              <a:latin typeface="Times New Roman"/>
              <a:cs typeface="Times New Roman"/>
            </a:endParaRPr>
          </a:p>
        </p:txBody>
      </p:sp>
      <p:pic>
        <p:nvPicPr>
          <p:cNvPr id="4" name="Picture 3" descr="gadelampe.jpeg"/>
          <p:cNvPicPr>
            <a:picLocks noChangeAspect="1"/>
          </p:cNvPicPr>
          <p:nvPr/>
        </p:nvPicPr>
        <p:blipFill>
          <a:blip r:embed="rId2">
            <a:grayscl/>
          </a:blip>
          <a:srcRect l="31646" r="32278"/>
          <a:stretch>
            <a:fillRect/>
          </a:stretch>
        </p:blipFill>
        <p:spPr>
          <a:xfrm>
            <a:off x="6511636" y="0"/>
            <a:ext cx="263236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da-DK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imes New Roman"/>
                <a:cs typeface="Times New Roman"/>
              </a:rPr>
              <a:t>Belysningsanlæggenes udformning</a:t>
            </a:r>
            <a:endParaRPr lang="da-DK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7543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Arkitektoniske krav</a:t>
            </a:r>
          </a:p>
          <a:p>
            <a:pPr lvl="1"/>
            <a:endParaRPr/>
          </a:p>
          <a:p>
            <a:pPr lvl="1">
              <a:buFontTx/>
              <a:buChar char="-"/>
            </a:pP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Indpasning i </a:t>
            </a:r>
            <a:r>
              <a:rPr lang="da-D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trafiknettet</a:t>
            </a:r>
            <a:endParaRPr lang="da-D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/>
            <a:endParaRPr/>
          </a:p>
          <a:p>
            <a:pPr lvl="1">
              <a:buFontTx/>
              <a:buChar char="-"/>
            </a:pP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Understøtte vejanlæggets </a:t>
            </a:r>
          </a:p>
          <a:p>
            <a:pPr lvl="1"/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helhed</a:t>
            </a:r>
            <a:endParaRPr lang="da-DK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 descr="Billed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143000"/>
            <a:ext cx="3846840" cy="304800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4191000"/>
            <a:ext cx="7391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Optisk </a:t>
            </a:r>
            <a:r>
              <a:rPr lang="da-DK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føring</a:t>
            </a:r>
          </a:p>
          <a:p>
            <a:endParaRPr/>
          </a:p>
          <a:p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- Må ikke virke vildledende</a:t>
            </a:r>
          </a:p>
          <a:p>
            <a:endParaRPr/>
          </a:p>
          <a:p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- Sikkerhed </a:t>
            </a:r>
          </a:p>
          <a:p>
            <a:endParaRPr lang="da-DK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6" descr="Billed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23329"/>
            <a:ext cx="3142038" cy="4394653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304800"/>
            <a:ext cx="67818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Vejbelægningens lystekniske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egenskaber</a:t>
            </a:r>
            <a:endParaRPr kumimoji="0" lang="da-DK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8305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4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Lyse </a:t>
            </a:r>
            <a:r>
              <a:rPr lang="da-DK" sz="4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belægninger</a:t>
            </a:r>
          </a:p>
          <a:p>
            <a:endParaRPr/>
          </a:p>
          <a:p>
            <a:r>
              <a:rPr lang="da-D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- 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Kontrast til objekter/personer</a:t>
            </a:r>
          </a:p>
          <a:p>
            <a:endParaRPr lang="da-D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- 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Lysanlæg udføres med mindre installeret lysstrøm</a:t>
            </a:r>
          </a:p>
          <a:p>
            <a:endParaRPr lang="da-DK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0"/>
            <a:ext cx="67818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Vejbelægningens lystekniske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egenskaber</a:t>
            </a:r>
            <a:endParaRPr kumimoji="0" lang="da-DK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6" name="Picture 5" descr="lygte_u_l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4394200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0"/>
            <a:ext cx="67818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Vejbelægningens lystekniske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egenskaber</a:t>
            </a:r>
            <a:endParaRPr kumimoji="0" lang="da-DK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6" name="Picture 5" descr="lygte_u_l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4394200" cy="5283200"/>
          </a:xfrm>
          <a:prstGeom prst="rect">
            <a:avLst/>
          </a:prstGeom>
        </p:spPr>
      </p:pic>
      <p:pic>
        <p:nvPicPr>
          <p:cNvPr id="5" name="Picture 4" descr="lygte_m_ly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4394200" cy="528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1905000"/>
            <a:ext cx="1905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Times New Roman"/>
                <a:cs typeface="Times New Roman"/>
              </a:rPr>
              <a:t>Lysstrøm: (Φ)</a:t>
            </a:r>
            <a:r>
              <a:rPr lang="da-DK" dirty="0" err="1" smtClean="0">
                <a:solidFill>
                  <a:schemeClr val="bg1"/>
                </a:solidFill>
                <a:latin typeface="Times New Roman"/>
                <a:ea typeface="Lucida Grande"/>
                <a:cs typeface="Times New Roman"/>
              </a:rPr>
              <a:t>lm</a:t>
            </a:r>
            <a:endParaRPr lang="da-DK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0" y="1371600"/>
            <a:ext cx="4221457" cy="2452838"/>
            <a:chOff x="4572000" y="1371600"/>
            <a:chExt cx="4221457" cy="2452838"/>
          </a:xfrm>
        </p:grpSpPr>
        <p:pic>
          <p:nvPicPr>
            <p:cNvPr id="8" name="Picture 7" descr="Billede 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8543" y="2338864"/>
              <a:ext cx="1584914" cy="148557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62600" y="1371600"/>
              <a:ext cx="29718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da-DK" sz="1600" dirty="0" smtClean="0">
                  <a:latin typeface="Times New Roman"/>
                  <a:cs typeface="Times New Roman"/>
                </a:rPr>
                <a:t>60 </a:t>
              </a:r>
              <a:r>
                <a:rPr lang="da-DK" sz="1600" dirty="0" smtClean="0">
                  <a:latin typeface="Times New Roman"/>
                  <a:cs typeface="Times New Roman"/>
                </a:rPr>
                <a:t>W glødelampe ≈ 700 lm</a:t>
              </a:r>
            </a:p>
            <a:p>
              <a:r>
                <a:rPr lang="da-DK" sz="1600" dirty="0" smtClean="0">
                  <a:latin typeface="Times New Roman"/>
                  <a:cs typeface="Times New Roman"/>
                </a:rPr>
                <a:t>65 </a:t>
              </a:r>
              <a:r>
                <a:rPr lang="da-DK" sz="1600" dirty="0" smtClean="0">
                  <a:latin typeface="Times New Roman"/>
                  <a:cs typeface="Times New Roman"/>
                </a:rPr>
                <a:t>W lysstofrør ≈ 3000-5000 lm</a:t>
              </a:r>
            </a:p>
            <a:p>
              <a:r>
                <a:rPr lang="da-DK" sz="1600" dirty="0" smtClean="0">
                  <a:latin typeface="Times New Roman"/>
                  <a:cs typeface="Times New Roman"/>
                </a:rPr>
                <a:t>150 W natriumlampe ≈ 14000 </a:t>
              </a:r>
              <a:r>
                <a:rPr lang="da-DK" sz="1600" dirty="0" err="1" smtClean="0">
                  <a:latin typeface="Times New Roman"/>
                  <a:cs typeface="Times New Roman"/>
                </a:rPr>
                <a:t>lm</a:t>
              </a:r>
              <a:endParaRPr lang="da-DK" sz="1600" dirty="0" smtClean="0">
                <a:latin typeface="Times New Roman"/>
                <a:cs typeface="Times New Roman"/>
              </a:endParaRPr>
            </a:p>
            <a:p>
              <a:endParaRPr lang="da-DK" dirty="0"/>
            </a:p>
          </p:txBody>
        </p:sp>
        <p:cxnSp>
          <p:nvCxnSpPr>
            <p:cNvPr id="12" name="Straight Arrow Connector 11"/>
            <p:cNvCxnSpPr>
              <a:stCxn id="7" idx="3"/>
            </p:cNvCxnSpPr>
            <p:nvPr/>
          </p:nvCxnSpPr>
          <p:spPr>
            <a:xfrm flipV="1">
              <a:off x="4572000" y="1905000"/>
              <a:ext cx="990600" cy="18466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600200" y="3214686"/>
            <a:ext cx="29718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  <a:latin typeface="Times New Roman"/>
                <a:cs typeface="Times New Roman"/>
              </a:rPr>
              <a:t>Lysstyrke: (</a:t>
            </a:r>
            <a:r>
              <a:rPr lang="da-DK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da-DK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cd =</a:t>
            </a:r>
          </a:p>
          <a:p>
            <a:endParaRPr lang="da-DK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da-DK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467100" y="3000372"/>
          <a:ext cx="952500" cy="665480"/>
        </p:xfrm>
        <a:graphic>
          <a:graphicData uri="http://schemas.openxmlformats.org/drawingml/2006/table">
            <a:tbl>
              <a:tblPr/>
              <a:tblGrid>
                <a:gridCol w="952500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lm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Steradian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8200" y="5802868"/>
            <a:ext cx="3886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Belysningsstyrke: (E) lux =</a:t>
            </a:r>
            <a:endParaRPr lang="da-DK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619500" y="5572140"/>
          <a:ext cx="952500" cy="665480"/>
        </p:xfrm>
        <a:graphic>
          <a:graphicData uri="http://schemas.openxmlformats.org/drawingml/2006/table">
            <a:tbl>
              <a:tblPr/>
              <a:tblGrid>
                <a:gridCol w="952500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lm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m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68600" y="4573560"/>
            <a:ext cx="2794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  <a:latin typeface="Times New Roman"/>
                <a:cs typeface="Times New Roman"/>
              </a:rPr>
              <a:t>Luminans: (L) = </a:t>
            </a:r>
            <a:endParaRPr lang="da-DK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419600" y="4286256"/>
          <a:ext cx="952500" cy="665480"/>
        </p:xfrm>
        <a:graphic>
          <a:graphicData uri="http://schemas.openxmlformats.org/drawingml/2006/table">
            <a:tbl>
              <a:tblPr/>
              <a:tblGrid>
                <a:gridCol w="952500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cd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m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572000" y="2496965"/>
            <a:ext cx="3779543" cy="2076595"/>
            <a:chOff x="4572000" y="2681631"/>
            <a:chExt cx="3779543" cy="2076595"/>
          </a:xfrm>
        </p:grpSpPr>
        <p:pic>
          <p:nvPicPr>
            <p:cNvPr id="20" name="Picture 19" descr="Billede 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5543" y="2681631"/>
              <a:ext cx="2286000" cy="2076595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>
              <a:off x="4572000" y="3719929"/>
              <a:ext cx="1493543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0"/>
            <a:ext cx="67818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Vejbelægningens lystekniske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egenskaber</a:t>
            </a:r>
            <a:endParaRPr kumimoji="0" lang="da-DK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057400"/>
            <a:ext cx="62484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4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Luminans</a:t>
            </a:r>
            <a:endParaRPr lang="da-DK" sz="41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/>
            <a:endParaRPr lang="da-D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buFontTx/>
              <a:buChar char="-"/>
            </a:pP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Luminansfaktor (β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pPr lvl="1"/>
            <a:endParaRPr lang="da-D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buFontTx/>
              <a:buChar char="-"/>
            </a:pP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Høj luminansfaktor =</a:t>
            </a:r>
          </a:p>
          <a:p>
            <a:pPr lvl="1"/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nemmere at sanse</a:t>
            </a:r>
            <a:endParaRPr lang="da-DK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6" descr="Billed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794" y="1676400"/>
            <a:ext cx="5257800" cy="3574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0"/>
            <a:ext cx="67818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Vejbelægningens lystekniske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egenskaber</a:t>
            </a:r>
            <a:endParaRPr kumimoji="0" lang="da-DK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7772400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4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Belysningsklasser</a:t>
            </a:r>
            <a:endParaRPr lang="da-DK" sz="41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buFontTx/>
              <a:buChar char="-"/>
            </a:pPr>
            <a:endParaRPr lang="da-D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buFontTx/>
              <a:buChar char="-"/>
            </a:pP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L-rækken (luminanser på kørebanen, trafikveje, 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lvl="1"/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opfattelse 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af vejen)</a:t>
            </a:r>
          </a:p>
          <a:p>
            <a:pPr lvl="1">
              <a:buFontTx/>
              <a:buChar char="-"/>
            </a:pPr>
            <a:endParaRPr lang="da-D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buFontTx/>
              <a:buChar char="-"/>
            </a:pP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LE-rækken 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(belysningsstyrker, kryds, etc) </a:t>
            </a:r>
          </a:p>
          <a:p>
            <a:pPr lvl="1">
              <a:buFontTx/>
              <a:buChar char="-"/>
            </a:pPr>
            <a:endParaRPr lang="da-D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buFontTx/>
              <a:buChar char="-"/>
            </a:pP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E-rækken (belysningsstyrker, cyklister enkeltheder </a:t>
            </a:r>
            <a:endParaRPr lang="da-D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/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overfladestruktur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endParaRPr lang="da-DK" sz="4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0"/>
            <a:ext cx="67818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Vejbelægningens lystekniske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egenskaber</a:t>
            </a:r>
            <a:endParaRPr kumimoji="0" lang="da-DK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6" name="Picture 5" descr="Billed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09649"/>
            <a:ext cx="6934200" cy="4395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524000"/>
            <a:ext cx="5257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4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L-rækken</a:t>
            </a:r>
            <a:endParaRPr lang="da-DK" sz="4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0"/>
            <a:ext cx="67818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Vejbelægningens lystekniske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egenskaber</a:t>
            </a:r>
            <a:endParaRPr kumimoji="0" lang="da-DK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5257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4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LE-rækken</a:t>
            </a:r>
            <a:endParaRPr lang="da-DK" sz="4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 descr="Billed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228850"/>
            <a:ext cx="739140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0"/>
            <a:ext cx="67818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Vejbelægningens lystekniske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egenskaber</a:t>
            </a:r>
            <a:endParaRPr kumimoji="0" lang="da-DK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5257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4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E-rækken</a:t>
            </a:r>
            <a:endParaRPr lang="da-DK" sz="4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 descr="Billede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2590800"/>
            <a:ext cx="73787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0"/>
            <a:ext cx="67818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Vejbelægningens lystekniske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egenskaber</a:t>
            </a:r>
            <a:endParaRPr kumimoji="0" lang="da-DK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95762"/>
            <a:ext cx="6248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4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Refleksion</a:t>
            </a:r>
            <a:endParaRPr lang="da-D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648200"/>
            <a:ext cx="4267200" cy="543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da-D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Qd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= ca. 0,078 cd </a:t>
            </a:r>
            <a:r>
              <a:rPr lang="da-DK" sz="4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m</a:t>
            </a:r>
            <a:r>
              <a:rPr lang="da-DK" sz="2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-2 </a:t>
            </a:r>
            <a:r>
              <a:rPr lang="da-DK" sz="4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lx</a:t>
            </a:r>
            <a:r>
              <a:rPr lang="da-DK" sz="2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-1</a:t>
            </a:r>
          </a:p>
          <a:p>
            <a:endParaRPr lang="da-DK" dirty="0"/>
          </a:p>
        </p:txBody>
      </p:sp>
      <p:pic>
        <p:nvPicPr>
          <p:cNvPr id="8" name="Picture 7" descr="refleksion.jpg"/>
          <p:cNvPicPr>
            <a:picLocks noChangeAspect="1"/>
          </p:cNvPicPr>
          <p:nvPr/>
        </p:nvPicPr>
        <p:blipFill>
          <a:blip r:embed="rId2"/>
          <a:srcRect l="17845" t="33333" r="28563" b="38889"/>
          <a:stretch>
            <a:fillRect/>
          </a:stretch>
        </p:blipFill>
        <p:spPr>
          <a:xfrm rot="5400000">
            <a:off x="4404360" y="2148840"/>
            <a:ext cx="4907280" cy="3505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9600" y="5638800"/>
            <a:ext cx="388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 Lapning</a:t>
            </a:r>
            <a:endParaRPr lang="da-DK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780675"/>
            <a:ext cx="381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a-DK" sz="2600" dirty="0" err="1" smtClean="0">
                <a:latin typeface="Times New Roman"/>
                <a:cs typeface="Times New Roman"/>
              </a:rPr>
              <a:t>Middeluminanskoefficient</a:t>
            </a:r>
            <a:endParaRPr lang="da-DK" sz="2600" dirty="0" smtClean="0">
              <a:latin typeface="Times New Roman"/>
              <a:cs typeface="Times New Roman"/>
            </a:endParaRPr>
          </a:p>
          <a:p>
            <a:pPr marL="0" lvl="1"/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"/>
              </a:rPr>
              <a:t> forholdet mellem vejbelægningens luminans og belysningsstyrken</a:t>
            </a:r>
            <a:endParaRPr lang="da-D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imes New Roman"/>
                <a:cs typeface="Times New Roman"/>
              </a:rPr>
              <a:t>Disposition</a:t>
            </a:r>
            <a:endParaRPr lang="da-DK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448" y="1600200"/>
            <a:ext cx="6840000" cy="3352800"/>
          </a:xfrm>
          <a:ln w="76200" cap="sq" cmpd="tri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da-DK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da-DK" b="1" dirty="0" smtClean="0">
                <a:latin typeface="Times New Roman"/>
                <a:cs typeface="Times New Roman"/>
              </a:rPr>
              <a:t>Hvor og hvornår skal der være lys?</a:t>
            </a:r>
          </a:p>
          <a:p>
            <a:pPr algn="ctr">
              <a:buNone/>
            </a:pPr>
            <a:r>
              <a:rPr lang="da-DK" dirty="0" smtClean="0">
                <a:solidFill>
                  <a:schemeClr val="tx2"/>
                </a:solidFill>
                <a:latin typeface="Times New Roman"/>
                <a:cs typeface="Times New Roman"/>
              </a:rPr>
              <a:t>Hvordan skal belysningen udformes?</a:t>
            </a:r>
          </a:p>
          <a:p>
            <a:pPr algn="ctr">
              <a:buNone/>
            </a:pPr>
            <a:r>
              <a:rPr lang="da-DK" dirty="0" smtClean="0">
                <a:solidFill>
                  <a:schemeClr val="tx2"/>
                </a:solidFill>
                <a:latin typeface="Times New Roman"/>
                <a:cs typeface="Times New Roman"/>
              </a:rPr>
              <a:t>Vejbelægningens lystekniske egenskaber</a:t>
            </a:r>
          </a:p>
          <a:p>
            <a:pPr algn="ctr">
              <a:buNone/>
            </a:pPr>
            <a:endParaRPr lang="da-DK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da-DK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pPr algn="ctr"/>
            <a:endParaRPr lang="da-DK" sz="4100" b="1" dirty="0">
              <a:latin typeface="Times New Roman"/>
              <a:cs typeface="Times New Roma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274638"/>
            <a:ext cx="678180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lvl="0" algn="ctr" defTabSz="914400">
              <a:spcBef>
                <a:spcPct val="0"/>
              </a:spcBef>
            </a:pPr>
            <a:r>
              <a:rPr lang="da-DK" sz="4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imes New Roman"/>
                <a:cs typeface="Times New Roman"/>
              </a:rPr>
              <a:t>Litteraturfortegnelse</a:t>
            </a:r>
            <a:endParaRPr kumimoji="0" lang="da-DK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915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2600" dirty="0" smtClean="0">
                <a:latin typeface="Times New Roman"/>
                <a:cs typeface="Times New Roman"/>
              </a:rPr>
              <a:t> Vejregel om vejbelysning – Vejregler for vejbelysning (s. 6-16)</a:t>
            </a:r>
          </a:p>
          <a:p>
            <a:pPr>
              <a:buFont typeface="Arial"/>
              <a:buChar char="•"/>
            </a:pPr>
            <a:endParaRPr lang="da-DK" sz="26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da-DK" sz="2600" dirty="0" smtClean="0">
                <a:latin typeface="Times New Roman"/>
                <a:cs typeface="Times New Roman"/>
              </a:rPr>
              <a:t> Vejregel om vejbelysning – Håndbog for tekniske  </a:t>
            </a:r>
          </a:p>
          <a:p>
            <a:r>
              <a:rPr lang="da-DK" sz="2600" dirty="0" smtClean="0">
                <a:latin typeface="Times New Roman"/>
                <a:cs typeface="Times New Roman"/>
              </a:rPr>
              <a:t>   forhold (s. 21-35) </a:t>
            </a:r>
          </a:p>
          <a:p>
            <a:endParaRPr lang="da-DK" sz="26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da-DK" sz="2600" dirty="0" smtClean="0">
                <a:latin typeface="Times New Roman"/>
                <a:cs typeface="Times New Roman"/>
              </a:rPr>
              <a:t> Veje og stier af Bent </a:t>
            </a:r>
            <a:r>
              <a:rPr lang="da-DK" sz="2600" dirty="0" err="1" smtClean="0">
                <a:latin typeface="Times New Roman"/>
                <a:cs typeface="Times New Roman"/>
              </a:rPr>
              <a:t>Thagesen</a:t>
            </a:r>
            <a:r>
              <a:rPr lang="da-DK" sz="2600" dirty="0" smtClean="0">
                <a:latin typeface="Times New Roman"/>
                <a:cs typeface="Times New Roman"/>
              </a:rPr>
              <a:t> (s. 454-458)   </a:t>
            </a:r>
            <a:endParaRPr lang="da-DK"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imes New Roman"/>
                <a:cs typeface="Times New Roman"/>
              </a:rPr>
              <a:t>Spørgsmål</a:t>
            </a:r>
            <a:endParaRPr lang="da-DK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 descr="question-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429000"/>
            <a:ext cx="4953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100" b="1" dirty="0" smtClean="0">
                <a:solidFill>
                  <a:srgbClr val="0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Spørgsmål?</a:t>
            </a:r>
            <a:r>
              <a:rPr lang="da-DK" sz="41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da-DK" sz="41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imes New Roman"/>
                <a:cs typeface="Times New Roman"/>
              </a:rPr>
              <a:t>Disposition</a:t>
            </a:r>
            <a:endParaRPr lang="da-DK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448" y="1600200"/>
            <a:ext cx="6840000" cy="3352800"/>
          </a:xfrm>
          <a:ln w="76200" cap="sq" cmpd="tri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da-DK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da-DK" dirty="0" smtClean="0">
                <a:solidFill>
                  <a:schemeClr val="tx2"/>
                </a:solidFill>
                <a:latin typeface="Times New Roman"/>
                <a:cs typeface="Times New Roman"/>
              </a:rPr>
              <a:t>Hvor og hvornår skal der være lys?</a:t>
            </a:r>
          </a:p>
          <a:p>
            <a:pPr algn="ctr">
              <a:buNone/>
            </a:pPr>
            <a:r>
              <a:rPr lang="da-DK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Hvordan skal belysningen udformes?</a:t>
            </a:r>
          </a:p>
          <a:p>
            <a:pPr algn="ctr">
              <a:buNone/>
            </a:pPr>
            <a:r>
              <a:rPr lang="da-DK" dirty="0" smtClean="0">
                <a:solidFill>
                  <a:schemeClr val="tx2"/>
                </a:solidFill>
                <a:latin typeface="Times New Roman"/>
                <a:cs typeface="Times New Roman"/>
              </a:rPr>
              <a:t>Vejbelægningens lystekniske egenskaber</a:t>
            </a:r>
          </a:p>
          <a:p>
            <a:pPr algn="ctr">
              <a:buNone/>
            </a:pPr>
            <a:endParaRPr lang="da-DK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da-DK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imes New Roman"/>
                <a:cs typeface="Times New Roman"/>
              </a:rPr>
              <a:t>Disposition</a:t>
            </a:r>
            <a:endParaRPr lang="da-DK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448" y="1600200"/>
            <a:ext cx="6840000" cy="3352800"/>
          </a:xfrm>
          <a:ln w="76200" cap="sq" cmpd="tri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da-DK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da-DK" dirty="0" smtClean="0">
                <a:solidFill>
                  <a:schemeClr val="tx2"/>
                </a:solidFill>
                <a:latin typeface="Times New Roman"/>
                <a:cs typeface="Times New Roman"/>
              </a:rPr>
              <a:t>Hvor og hvornår skal der være lys?</a:t>
            </a:r>
          </a:p>
          <a:p>
            <a:pPr algn="ctr">
              <a:buNone/>
            </a:pPr>
            <a:r>
              <a:rPr lang="da-DK" dirty="0" smtClean="0">
                <a:solidFill>
                  <a:schemeClr val="tx2"/>
                </a:solidFill>
                <a:latin typeface="Times New Roman"/>
                <a:cs typeface="Times New Roman"/>
              </a:rPr>
              <a:t>Hvordan skal belysningen udformes?</a:t>
            </a:r>
          </a:p>
          <a:p>
            <a:pPr algn="ctr">
              <a:buNone/>
            </a:pPr>
            <a:r>
              <a:rPr lang="da-DK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Vejbelægningens lystekniske egenskaber</a:t>
            </a:r>
          </a:p>
          <a:p>
            <a:pPr algn="ctr">
              <a:buNone/>
            </a:pPr>
            <a:endParaRPr lang="da-DK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da-DK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imes New Roman"/>
                <a:cs typeface="Times New Roman"/>
              </a:rPr>
              <a:t>Hvornår skal der være lys?</a:t>
            </a:r>
            <a:endParaRPr lang="da-DK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086600" cy="7091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lang="da-DK" sz="2600" dirty="0" smtClean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Alle trafikarealer belyses som hovedregel	</a:t>
            </a:r>
            <a:endParaRPr lang="da-DK" sz="2600" dirty="0"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4" name="Picture 3" descr="B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0">
            <a:off x="6553437" y="2414167"/>
            <a:ext cx="1788931" cy="2544763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609600" y="3241357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 smtClean="0">
                <a:latin typeface="Times New Roman"/>
                <a:cs typeface="Times New Roman"/>
              </a:rPr>
              <a:t>- Trafikveje og lokalveje </a:t>
            </a:r>
            <a:endParaRPr lang="da-DK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132421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 smtClean="0">
                <a:latin typeface="Times New Roman"/>
                <a:cs typeface="Times New Roman"/>
              </a:rPr>
              <a:t>- Kryds og rundkørsler</a:t>
            </a:r>
            <a:endParaRPr lang="da-DK" sz="26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624" y="1600200"/>
            <a:ext cx="4527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By</a:t>
            </a:r>
            <a:endParaRPr lang="da-DK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941900"/>
            <a:ext cx="3276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 smtClean="0">
                <a:latin typeface="Times New Roman"/>
                <a:cs typeface="Times New Roman"/>
              </a:rPr>
              <a:t>- Stier</a:t>
            </a:r>
            <a:endParaRPr lang="da-DK"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imes New Roman"/>
                <a:cs typeface="Times New Roman"/>
              </a:rPr>
              <a:t>Skema</a:t>
            </a:r>
            <a:endParaRPr lang="da-DK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pic>
        <p:nvPicPr>
          <p:cNvPr id="4" name="Content Placeholder 3" descr="Skema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0"/>
            <a:ext cx="6324600" cy="6858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7386"/>
            <a:ext cx="7086600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imes New Roman"/>
                <a:cs typeface="Times New Roman"/>
              </a:rPr>
              <a:t>Hvornår skal der være lys?</a:t>
            </a:r>
            <a:endParaRPr lang="da-DK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7041776" cy="739169"/>
          </a:xfrm>
        </p:spPr>
        <p:txBody>
          <a:bodyPr>
            <a:noAutofit/>
          </a:bodyPr>
          <a:lstStyle/>
          <a:p>
            <a:pPr>
              <a:buNone/>
            </a:pPr>
            <a:endParaRPr/>
          </a:p>
          <a:p>
            <a:pPr>
              <a:buNone/>
            </a:pPr>
            <a:endParaRPr lang="da-DK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71612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 smtClean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- Alle veje belyses </a:t>
            </a:r>
            <a:r>
              <a:rPr lang="da-DK" sz="2600" u="sng" dirty="0" smtClean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ikke</a:t>
            </a:r>
            <a:r>
              <a:rPr lang="da-DK" sz="2600" dirty="0" smtClean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 som hovedregel</a:t>
            </a:r>
          </a:p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09600" y="3122069"/>
            <a:ext cx="6172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 smtClean="0">
                <a:latin typeface="Times New Roman"/>
                <a:cs typeface="Times New Roman"/>
              </a:rPr>
              <a:t>- Rundkørsler</a:t>
            </a:r>
          </a:p>
          <a:p>
            <a:r>
              <a:rPr lang="da-DK" sz="2600" dirty="0" smtClean="0">
                <a:latin typeface="Times New Roman"/>
                <a:cs typeface="Times New Roman"/>
              </a:rPr>
              <a:t>  	- </a:t>
            </a:r>
            <a:r>
              <a:rPr lang="da-DK" sz="2600" dirty="0" err="1" smtClean="0">
                <a:latin typeface="Times New Roman"/>
                <a:cs typeface="Times New Roman"/>
              </a:rPr>
              <a:t>Natuheld</a:t>
            </a:r>
          </a:p>
          <a:p>
            <a:r>
              <a:rPr lang="da-DK" sz="2600" dirty="0" smtClean="0">
                <a:latin typeface="Times New Roman"/>
                <a:cs typeface="Times New Roman"/>
              </a:rPr>
              <a:t>	- Skema (by)	</a:t>
            </a:r>
          </a:p>
          <a:p>
            <a:endParaRPr/>
          </a:p>
          <a:p>
            <a:endParaRPr lang="da-DK" sz="2600" dirty="0" smtClean="0">
              <a:latin typeface="Times New Roman"/>
              <a:cs typeface="Times New Roman"/>
            </a:endParaRPr>
          </a:p>
          <a:p>
            <a:endParaRPr lang="da-DK" sz="26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624" y="939224"/>
            <a:ext cx="4527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Åbent land</a:t>
            </a:r>
            <a:endParaRPr lang="da-DK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285992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Signalregulerede kryds </a:t>
            </a:r>
            <a:r>
              <a:rPr lang="da-DK" sz="2600" u="sng" dirty="0" smtClean="0">
                <a:solidFill>
                  <a:srgbClr val="FFFFFF"/>
                </a:solidFill>
                <a:latin typeface="Times New Roman"/>
                <a:cs typeface="Times New Roman"/>
              </a:rPr>
              <a:t>skal</a:t>
            </a:r>
            <a:r>
              <a:rPr lang="da-DK" sz="2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belyses</a:t>
            </a:r>
            <a:endParaRPr lang="da-DK" sz="2600" dirty="0" smtClean="0">
              <a:solidFill>
                <a:srgbClr val="FFFFFF"/>
              </a:solidFill>
            </a:endParaRPr>
          </a:p>
          <a:p>
            <a:endParaRPr lang="da-DK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648200"/>
            <a:ext cx="563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 smtClean="0">
                <a:latin typeface="Times New Roman"/>
                <a:cs typeface="Times New Roman"/>
              </a:rPr>
              <a:t>- Fodgængerarealer</a:t>
            </a:r>
          </a:p>
          <a:p>
            <a:endParaRPr/>
          </a:p>
          <a:p>
            <a:endParaRPr lang="da-DK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308908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 smtClean="0">
                <a:latin typeface="Times New Roman"/>
                <a:cs typeface="Times New Roman"/>
              </a:rPr>
              <a:t>- Stier</a:t>
            </a:r>
          </a:p>
          <a:p>
            <a:endParaRPr lang="da-DK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58892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 smtClean="0">
                <a:latin typeface="Times New Roman"/>
                <a:cs typeface="Times New Roman"/>
              </a:rPr>
              <a:t>- Hastighedsdæmpende  </a:t>
            </a:r>
          </a:p>
          <a:p>
            <a:r>
              <a:rPr lang="da-DK" sz="2600" dirty="0" smtClean="0">
                <a:latin typeface="Times New Roman"/>
                <a:cs typeface="Times New Roman"/>
              </a:rPr>
              <a:t>  foranstaltninger</a:t>
            </a:r>
            <a:endParaRPr lang="da-DK" sz="2600" dirty="0">
              <a:latin typeface="Times New Roman"/>
              <a:cs typeface="Times New Roman"/>
            </a:endParaRPr>
          </a:p>
        </p:txBody>
      </p:sp>
      <p:pic>
        <p:nvPicPr>
          <p:cNvPr id="14" name="Picture 13" descr="Billed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160294"/>
            <a:ext cx="4147645" cy="308810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</p:pic>
      <p:pic>
        <p:nvPicPr>
          <p:cNvPr id="19" name="Picture 18" descr="cykelbro.jpg"/>
          <p:cNvPicPr>
            <a:picLocks noChangeAspect="1"/>
          </p:cNvPicPr>
          <p:nvPr/>
        </p:nvPicPr>
        <p:blipFill>
          <a:blip r:embed="rId3"/>
          <a:srcRect l="11720" t="17778" b="5556"/>
          <a:stretch>
            <a:fillRect/>
          </a:stretch>
        </p:blipFill>
        <p:spPr>
          <a:xfrm rot="5400000">
            <a:off x="4529917" y="2524658"/>
            <a:ext cx="3546012" cy="4528645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01600">
              <a:schemeClr val="tx2">
                <a:lumMod val="90000"/>
                <a:alpha val="75000"/>
              </a:schemeClr>
            </a:glow>
            <a:outerShdw blurRad="50800" dist="38100" dir="2700000" algn="tl" rotWithShape="0">
              <a:schemeClr val="tx1"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429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da-DK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imes New Roman"/>
                <a:cs typeface="Times New Roman"/>
              </a:rPr>
              <a:t>Belysningsanlæggenes udformning</a:t>
            </a:r>
            <a:endParaRPr lang="da-DK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Billede 7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28736"/>
            <a:ext cx="4657065" cy="3709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785794"/>
            <a:ext cx="754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Masteopstillinger </a:t>
            </a:r>
            <a:r>
              <a:rPr lang="da-DK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og lyspunkthøjde</a:t>
            </a:r>
            <a:endParaRPr lang="da-DK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273224"/>
            <a:ext cx="754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Påkørselsvenlige </a:t>
            </a:r>
            <a:r>
              <a:rPr lang="da-DK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master</a:t>
            </a:r>
            <a:endParaRPr lang="da-DK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638800"/>
            <a:ext cx="754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Supplerende krav, omgivelser (3,5m)</a:t>
            </a:r>
            <a:endParaRPr lang="da-DK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38" y="5058802"/>
            <a:ext cx="754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Afstande</a:t>
            </a:r>
            <a:endParaRPr lang="da-DK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da-DK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imes New Roman"/>
                <a:cs typeface="Times New Roman"/>
              </a:rPr>
              <a:t>Belysningsanlæggenes udformning</a:t>
            </a:r>
            <a:endParaRPr lang="da-DK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Armaturer</a:t>
            </a:r>
            <a:endParaRPr lang="da-DK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da-DK" sz="2600" dirty="0" smtClean="0">
                <a:latin typeface="Times New Roman"/>
                <a:cs typeface="Times New Roman"/>
              </a:rPr>
              <a:t>	- Blænding </a:t>
            </a:r>
            <a:r>
              <a:rPr lang="da-DK" sz="2600" dirty="0" smtClean="0">
                <a:latin typeface="Times New Roman"/>
                <a:cs typeface="Times New Roman"/>
              </a:rPr>
              <a:t>(kraftige </a:t>
            </a:r>
            <a:r>
              <a:rPr lang="da-DK" sz="2600" dirty="0" smtClean="0">
                <a:latin typeface="Times New Roman"/>
                <a:cs typeface="Times New Roman"/>
              </a:rPr>
              <a:t>lyskilder, L og </a:t>
            </a:r>
            <a:r>
              <a:rPr lang="da-DK" sz="2600" dirty="0" smtClean="0">
                <a:latin typeface="Times New Roman"/>
                <a:cs typeface="Times New Roman"/>
              </a:rPr>
              <a:t>LE)</a:t>
            </a:r>
            <a:endParaRPr lang="da-DK" sz="2600" dirty="0" smtClean="0">
              <a:latin typeface="Times New Roman"/>
              <a:cs typeface="Times New Roman"/>
            </a:endParaRPr>
          </a:p>
          <a:p>
            <a:r>
              <a:rPr lang="da-DK" sz="2600" dirty="0" smtClean="0">
                <a:latin typeface="Times New Roman"/>
                <a:cs typeface="Times New Roman"/>
              </a:rPr>
              <a:t>	- Fjernvirkning </a:t>
            </a:r>
          </a:p>
          <a:p>
            <a:r>
              <a:rPr lang="da-DK" sz="2600" dirty="0" smtClean="0">
                <a:latin typeface="Times New Roman"/>
                <a:cs typeface="Times New Roman"/>
              </a:rPr>
              <a:t>	- Vandalisme (klasse 2 hvis mindre end 4 m)</a:t>
            </a:r>
          </a:p>
          <a:p>
            <a:endParaRPr lang="da-DK" sz="2600" dirty="0" smtClean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200400"/>
            <a:ext cx="754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a-DK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Lyskilder</a:t>
            </a:r>
            <a:endParaRPr lang="da-DK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- 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Farvegengivelsesindekset (R</a:t>
            </a:r>
            <a:r>
              <a:rPr lang="da-DK" sz="2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"/>
              </a:rPr>
              <a:t>	 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"/>
              </a:rPr>
              <a:t>Lysets evne til at gengive farver 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"/>
              </a:rPr>
              <a:t>(0 </a:t>
            </a:r>
            <a:r>
              <a:rPr lang="da-DK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"/>
              </a:rPr>
              <a:t>-</a:t>
            </a:r>
            <a:r>
              <a:rPr lang="da-DK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"/>
              </a:rPr>
              <a:t>100)</a:t>
            </a:r>
            <a:endParaRPr lang="da-D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- Trafikveje, kryds og rundkørsler (</a:t>
            </a:r>
            <a:r>
              <a:rPr lang="da-D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r>
              <a:rPr lang="da-DK" sz="2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= 50)</a:t>
            </a:r>
          </a:p>
          <a:p>
            <a:r>
              <a:rPr lang="da-D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- Hensyn til visuelt miljø     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442</TotalTime>
  <Words>360</Words>
  <Application>Microsoft Macintosh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Belysning</vt:lpstr>
      <vt:lpstr>Disposition</vt:lpstr>
      <vt:lpstr>Disposition</vt:lpstr>
      <vt:lpstr>Disposition</vt:lpstr>
      <vt:lpstr>Hvornår skal der være lys?</vt:lpstr>
      <vt:lpstr>Skema</vt:lpstr>
      <vt:lpstr>Hvornår skal der være lys?</vt:lpstr>
      <vt:lpstr>Belysningsanlæggenes udformning</vt:lpstr>
      <vt:lpstr>Belysningsanlæggenes udformning</vt:lpstr>
      <vt:lpstr>Belysningsanlæggenes udformning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Spørgsmål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Belysning</dc:title>
  <dc:creator>Jeanette Frandsen</dc:creator>
  <cp:lastModifiedBy>*</cp:lastModifiedBy>
  <cp:revision>98</cp:revision>
  <dcterms:created xsi:type="dcterms:W3CDTF">2010-09-28T14:01:02Z</dcterms:created>
  <dcterms:modified xsi:type="dcterms:W3CDTF">2010-09-28T18:11:51Z</dcterms:modified>
</cp:coreProperties>
</file>