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7" r:id="rId3"/>
    <p:sldId id="262" r:id="rId4"/>
    <p:sldId id="276" r:id="rId5"/>
    <p:sldId id="263" r:id="rId6"/>
    <p:sldId id="266" r:id="rId7"/>
    <p:sldId id="274" r:id="rId8"/>
    <p:sldId id="267" r:id="rId9"/>
    <p:sldId id="268" r:id="rId10"/>
    <p:sldId id="264" r:id="rId11"/>
    <p:sldId id="273" r:id="rId12"/>
    <p:sldId id="299" r:id="rId13"/>
    <p:sldId id="265" r:id="rId14"/>
    <p:sldId id="269" r:id="rId15"/>
    <p:sldId id="277" r:id="rId16"/>
    <p:sldId id="270" r:id="rId17"/>
    <p:sldId id="278" r:id="rId18"/>
    <p:sldId id="282" r:id="rId19"/>
    <p:sldId id="286" r:id="rId20"/>
    <p:sldId id="287" r:id="rId21"/>
    <p:sldId id="288" r:id="rId22"/>
    <p:sldId id="300" r:id="rId23"/>
    <p:sldId id="301" r:id="rId24"/>
    <p:sldId id="285" r:id="rId25"/>
    <p:sldId id="290" r:id="rId26"/>
    <p:sldId id="291" r:id="rId27"/>
    <p:sldId id="292" r:id="rId28"/>
    <p:sldId id="289" r:id="rId29"/>
    <p:sldId id="296" r:id="rId30"/>
    <p:sldId id="298" r:id="rId31"/>
    <p:sldId id="272" r:id="rId32"/>
  </p:sldIdLst>
  <p:sldSz cx="9144000" cy="6858000" type="screen4x3"/>
  <p:notesSz cx="6794500" cy="9906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6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2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44A21-0A77-450D-94CF-610458F570F7}" type="datetimeFigureOut">
              <a:rPr lang="da-DK" smtClean="0"/>
              <a:pPr/>
              <a:t>23-09-2010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E8AE7-AA4F-4734-BD0C-C834B42A078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teksttypografien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133749-571C-41FA-9ED8-130467207B73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39838-220E-4DA4-812F-7A46C1E9849F}" type="slidenum">
              <a:rPr lang="da-DK"/>
              <a:pPr/>
              <a:t>1</a:t>
            </a:fld>
            <a:endParaRPr lang="da-DK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FB875-AD0C-4CFA-8736-FF2736B1B1CC}" type="slidenum">
              <a:rPr lang="da-DK"/>
              <a:pPr/>
              <a:t>10</a:t>
            </a:fld>
            <a:endParaRPr lang="da-DK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177D9-FF62-4C25-99C5-A86F254A6613}" type="slidenum">
              <a:rPr lang="da-DK"/>
              <a:pPr/>
              <a:t>11</a:t>
            </a:fld>
            <a:endParaRPr lang="da-DK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177D9-FF62-4C25-99C5-A86F254A6613}" type="slidenum">
              <a:rPr lang="da-DK"/>
              <a:pPr/>
              <a:t>12</a:t>
            </a:fld>
            <a:endParaRPr lang="da-DK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BB6F4-D503-40EE-BD67-4B2D66FE0884}" type="slidenum">
              <a:rPr lang="da-DK"/>
              <a:pPr/>
              <a:t>13</a:t>
            </a:fld>
            <a:endParaRPr lang="da-D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AFD2F-3FA0-4BF4-8A1C-859C8C5248E7}" type="slidenum">
              <a:rPr lang="da-DK"/>
              <a:pPr/>
              <a:t>14</a:t>
            </a:fld>
            <a:endParaRPr lang="da-DK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527FE-04A6-468B-935D-D928413DB4EF}" type="slidenum">
              <a:rPr lang="da-DK"/>
              <a:pPr/>
              <a:t>15</a:t>
            </a:fld>
            <a:endParaRPr lang="da-DK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0891E-2C73-480C-BA24-2EB18CBB408D}" type="slidenum">
              <a:rPr lang="da-DK"/>
              <a:pPr/>
              <a:t>16</a:t>
            </a:fld>
            <a:endParaRPr lang="da-DK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20FE9-1F3B-4BDA-9406-3056C907C052}" type="slidenum">
              <a:rPr lang="da-DK"/>
              <a:pPr/>
              <a:t>17</a:t>
            </a:fld>
            <a:endParaRPr lang="da-DK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43F65-C0BB-442B-9667-2EF10ED57E32}" type="slidenum">
              <a:rPr lang="da-DK"/>
              <a:pPr/>
              <a:t>18</a:t>
            </a:fld>
            <a:endParaRPr lang="da-DK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B23A3-D866-46CA-BC90-6C67A19ABF21}" type="slidenum">
              <a:rPr lang="da-DK"/>
              <a:pPr/>
              <a:t>19</a:t>
            </a:fld>
            <a:endParaRPr lang="da-DK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ADA30-18F9-4F00-99D4-E9D7A08CE1CC}" type="slidenum">
              <a:rPr lang="da-DK"/>
              <a:pPr/>
              <a:t>2</a:t>
            </a:fld>
            <a:endParaRPr lang="da-DK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CD91A-1605-430B-A17B-410CF9FA5AC0}" type="slidenum">
              <a:rPr lang="da-DK"/>
              <a:pPr/>
              <a:t>20</a:t>
            </a:fld>
            <a:endParaRPr lang="da-DK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FB683-8A30-4204-A5DF-A66067EC09E1}" type="slidenum">
              <a:rPr lang="da-DK"/>
              <a:pPr/>
              <a:t>21</a:t>
            </a:fld>
            <a:endParaRPr lang="da-DK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FB683-8A30-4204-A5DF-A66067EC09E1}" type="slidenum">
              <a:rPr lang="da-DK"/>
              <a:pPr/>
              <a:t>22</a:t>
            </a:fld>
            <a:endParaRPr lang="da-DK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FB683-8A30-4204-A5DF-A66067EC09E1}" type="slidenum">
              <a:rPr lang="da-DK"/>
              <a:pPr/>
              <a:t>23</a:t>
            </a:fld>
            <a:endParaRPr lang="da-DK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CFF96-CCA2-461D-8975-56978E85079A}" type="slidenum">
              <a:rPr lang="da-DK"/>
              <a:pPr/>
              <a:t>24</a:t>
            </a:fld>
            <a:endParaRPr lang="da-DK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5B47A-6165-4D9B-9FF8-81824AFECBA8}" type="slidenum">
              <a:rPr lang="da-DK"/>
              <a:pPr/>
              <a:t>25</a:t>
            </a:fld>
            <a:endParaRPr lang="da-DK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41182-6ECA-4C24-9883-F377E8E9C800}" type="slidenum">
              <a:rPr lang="da-DK"/>
              <a:pPr/>
              <a:t>26</a:t>
            </a:fld>
            <a:endParaRPr lang="da-DK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31A5A-8DD2-4414-A02F-16993BDC2D2C}" type="slidenum">
              <a:rPr lang="da-DK"/>
              <a:pPr/>
              <a:t>27</a:t>
            </a:fld>
            <a:endParaRPr lang="da-DK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A77EF-3FF2-46E4-BCE1-A28E7F4D2AA1}" type="slidenum">
              <a:rPr lang="da-DK"/>
              <a:pPr/>
              <a:t>28</a:t>
            </a:fld>
            <a:endParaRPr lang="da-DK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96FD1-E74A-41ED-B146-36DA6B0AF2E5}" type="slidenum">
              <a:rPr lang="da-DK"/>
              <a:pPr/>
              <a:t>29</a:t>
            </a:fld>
            <a:endParaRPr lang="da-DK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6D4C2-6DBE-4DD7-A6C8-4F1C38C1F214}" type="slidenum">
              <a:rPr lang="da-DK"/>
              <a:pPr/>
              <a:t>3</a:t>
            </a:fld>
            <a:endParaRPr lang="da-DK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C9566-2608-4C4E-A677-FC399055C442}" type="slidenum">
              <a:rPr lang="da-DK"/>
              <a:pPr/>
              <a:t>30</a:t>
            </a:fld>
            <a:endParaRPr lang="da-DK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D3921-31F2-439B-8241-12B3A0160122}" type="slidenum">
              <a:rPr lang="da-DK"/>
              <a:pPr/>
              <a:t>31</a:t>
            </a:fld>
            <a:endParaRPr lang="da-DK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82E7A-B461-4222-8FE0-7BAF5F4A6140}" type="slidenum">
              <a:rPr lang="da-DK"/>
              <a:pPr/>
              <a:t>4</a:t>
            </a:fld>
            <a:endParaRPr lang="da-DK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E6BB0-06AE-4AF7-B453-53D272554688}" type="slidenum">
              <a:rPr lang="da-DK"/>
              <a:pPr/>
              <a:t>5</a:t>
            </a:fld>
            <a:endParaRPr lang="da-DK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AE851-1396-498F-AC2C-4067669268B2}" type="slidenum">
              <a:rPr lang="da-DK"/>
              <a:pPr/>
              <a:t>6</a:t>
            </a:fld>
            <a:endParaRPr lang="da-DK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EDCC8-FDCC-432F-A615-6E1E701C700D}" type="slidenum">
              <a:rPr lang="da-DK"/>
              <a:pPr/>
              <a:t>7</a:t>
            </a:fld>
            <a:endParaRPr lang="da-DK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40521-8156-4E28-9CCC-E3C9AA39A203}" type="slidenum">
              <a:rPr lang="da-DK"/>
              <a:pPr/>
              <a:t>8</a:t>
            </a:fld>
            <a:endParaRPr lang="da-DK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B0C4A-DA43-43F0-9FB8-60D0859DBAD0}" type="slidenum">
              <a:rPr lang="da-DK"/>
              <a:pPr/>
              <a:t>9</a:t>
            </a:fld>
            <a:endParaRPr lang="da-DK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921500" y="228600"/>
            <a:ext cx="2222500" cy="62960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50825" y="228600"/>
            <a:ext cx="6518275" cy="62960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333875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810125" y="1125538"/>
            <a:ext cx="4333875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28600"/>
            <a:ext cx="88931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82015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451725" y="6584950"/>
            <a:ext cx="1657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da-DK" sz="900">
              <a:latin typeface="Verdana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597352"/>
            <a:ext cx="9144000" cy="0"/>
          </a:xfrm>
          <a:prstGeom prst="line">
            <a:avLst/>
          </a:prstGeom>
          <a:noFill/>
          <a:ln w="25400">
            <a:solidFill>
              <a:srgbClr val="CC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323528" y="6613525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 dirty="0" smtClean="0">
                <a:latin typeface="Verdana" pitchFamily="34" charset="0"/>
              </a:rPr>
              <a:t>BA 3</a:t>
            </a:r>
            <a:endParaRPr lang="da-DK" sz="1000" dirty="0">
              <a:latin typeface="Verdana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516688" y="6613525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 dirty="0">
                <a:latin typeface="Verdana" pitchFamily="34" charset="0"/>
              </a:rPr>
              <a:t>Harry Lahrmann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7740650" y="6613525"/>
            <a:ext cx="1403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 dirty="0">
                <a:latin typeface="Verdana" pitchFamily="34" charset="0"/>
              </a:rPr>
              <a:t>september </a:t>
            </a:r>
            <a:r>
              <a:rPr lang="da-DK" sz="1000" dirty="0" smtClean="0">
                <a:latin typeface="Verdana" pitchFamily="34" charset="0"/>
              </a:rPr>
              <a:t>2010</a:t>
            </a:r>
            <a:endParaRPr lang="da-DK" sz="1000" dirty="0">
              <a:latin typeface="Verdan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3563888" y="6611779"/>
            <a:ext cx="20162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000" dirty="0" smtClean="0">
                <a:latin typeface="Verdana" pitchFamily="34" charset="0"/>
              </a:rPr>
              <a:t>Vej- og trafikteknik</a:t>
            </a:r>
            <a:endParaRPr lang="da-DK" sz="1000" dirty="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Historik</a:t>
            </a:r>
          </a:p>
          <a:p>
            <a:r>
              <a:rPr lang="da-DK" sz="2000"/>
              <a:t>Del af byplanlægningen</a:t>
            </a:r>
          </a:p>
          <a:p>
            <a:r>
              <a:rPr lang="da-DK" sz="2000"/>
              <a:t>Før 1973:</a:t>
            </a:r>
          </a:p>
          <a:p>
            <a:pPr lvl="1"/>
            <a:r>
              <a:rPr lang="da-DK" sz="1600"/>
              <a:t>Vejudbygningsplanlægning</a:t>
            </a:r>
          </a:p>
          <a:p>
            <a:pPr lvl="1"/>
            <a:r>
              <a:rPr lang="da-DK" sz="1600"/>
              <a:t>Parkeringsrestriktioner</a:t>
            </a:r>
          </a:p>
          <a:p>
            <a:r>
              <a:rPr lang="da-DK" sz="2000"/>
              <a:t>1973 – 2000</a:t>
            </a:r>
          </a:p>
          <a:p>
            <a:pPr lvl="1"/>
            <a:r>
              <a:rPr lang="da-DK" sz="1600"/>
              <a:t>Region og kommuneplanlægning</a:t>
            </a:r>
          </a:p>
          <a:p>
            <a:pPr lvl="1"/>
            <a:r>
              <a:rPr lang="da-DK" sz="1600"/>
              <a:t>Kollektiv trafik</a:t>
            </a:r>
          </a:p>
          <a:p>
            <a:pPr lvl="1"/>
            <a:r>
              <a:rPr lang="da-DK" sz="1600"/>
              <a:t>Vej- og stinetsplanlægning</a:t>
            </a:r>
          </a:p>
          <a:p>
            <a:pPr lvl="1"/>
            <a:r>
              <a:rPr lang="da-DK" sz="1600"/>
              <a:t>Trafiksikkerhed</a:t>
            </a:r>
          </a:p>
          <a:p>
            <a:pPr lvl="1"/>
            <a:r>
              <a:rPr lang="da-DK" sz="1600"/>
              <a:t>Trafik og miljø</a:t>
            </a:r>
          </a:p>
          <a:p>
            <a:pPr lvl="2"/>
            <a:r>
              <a:rPr lang="da-DK" sz="1200"/>
              <a:t>Trængsel</a:t>
            </a:r>
          </a:p>
          <a:p>
            <a:pPr lvl="2"/>
            <a:r>
              <a:rPr lang="da-DK" sz="1200"/>
              <a:t>Utryghed</a:t>
            </a:r>
          </a:p>
          <a:p>
            <a:pPr lvl="2"/>
            <a:r>
              <a:rPr lang="da-DK" sz="1200"/>
              <a:t>Støj</a:t>
            </a:r>
          </a:p>
          <a:p>
            <a:pPr lvl="2"/>
            <a:r>
              <a:rPr lang="da-DK" sz="1200"/>
              <a:t>Luftforurening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0" y="1196975"/>
            <a:ext cx="431958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1800" dirty="0">
                <a:latin typeface="Verdana" pitchFamily="34" charset="0"/>
              </a:rPr>
              <a:t>2000-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400" dirty="0">
                <a:latin typeface="Verdana" pitchFamily="34" charset="0"/>
              </a:rPr>
              <a:t>Mobilitetsplanlægning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400" dirty="0">
                <a:latin typeface="Verdana" pitchFamily="34" charset="0"/>
              </a:rPr>
              <a:t>Trafikledelse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400" dirty="0" smtClean="0">
                <a:latin typeface="Verdana" pitchFamily="34" charset="0"/>
              </a:rPr>
              <a:t>Kørselsafgifter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400" dirty="0" smtClean="0">
                <a:latin typeface="Verdana" pitchFamily="34" charset="0"/>
              </a:rPr>
              <a:t>Statslig infrastrukturplanlægning</a:t>
            </a:r>
            <a:br>
              <a:rPr lang="da-DK" sz="1400" dirty="0" smtClean="0">
                <a:latin typeface="Verdana" pitchFamily="34" charset="0"/>
              </a:rPr>
            </a:br>
            <a:r>
              <a:rPr lang="da-DK" sz="1400" dirty="0" smtClean="0">
                <a:latin typeface="Verdana" pitchFamily="34" charset="0"/>
              </a:rPr>
              <a:t>Tværsektoriel planlægning</a:t>
            </a:r>
            <a:br>
              <a:rPr lang="da-DK" sz="1400" dirty="0" smtClean="0">
                <a:latin typeface="Verdana" pitchFamily="34" charset="0"/>
              </a:rPr>
            </a:br>
            <a:r>
              <a:rPr lang="da-DK" sz="1400" dirty="0" smtClean="0">
                <a:latin typeface="Verdana" pitchFamily="34" charset="0"/>
              </a:rPr>
              <a:t>CO2 + Kørselsafgifter</a:t>
            </a:r>
            <a:br>
              <a:rPr lang="da-DK" sz="1400" dirty="0" smtClean="0">
                <a:latin typeface="Verdana" pitchFamily="34" charset="0"/>
              </a:rPr>
            </a:br>
            <a:r>
              <a:rPr lang="da-DK" sz="1400" dirty="0" smtClean="0">
                <a:latin typeface="Verdana" pitchFamily="34" charset="0"/>
              </a:rPr>
              <a:t>Mere infrastruktur</a:t>
            </a:r>
            <a:endParaRPr lang="da-DK" sz="1400" dirty="0">
              <a:latin typeface="Verdana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da-DK" sz="1000" dirty="0" smtClean="0">
                <a:latin typeface="Verdana" pitchFamily="34" charset="0"/>
              </a:rPr>
              <a:t>Infrastruktur kommissionen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da-DK" sz="1000" dirty="0" smtClean="0">
                <a:latin typeface="Verdana" pitchFamily="34" charset="0"/>
              </a:rPr>
              <a:t>Forlig </a:t>
            </a:r>
            <a:r>
              <a:rPr lang="da-DK" sz="1000" dirty="0" smtClean="0">
                <a:latin typeface="Verdana" pitchFamily="34" charset="0"/>
              </a:rPr>
              <a:t>om en grøn transportpolitik</a:t>
            </a:r>
            <a:endParaRPr lang="da-DK" sz="1000" dirty="0">
              <a:latin typeface="Verdana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da-DK" sz="1000" dirty="0" err="1" smtClean="0">
                <a:latin typeface="Verdana" pitchFamily="34" charset="0"/>
              </a:rPr>
              <a:t>Kattegatbro</a:t>
            </a:r>
            <a:endParaRPr lang="da-DK" sz="1000" dirty="0">
              <a:latin typeface="Verdana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da-DK" sz="1000" dirty="0" smtClean="0">
                <a:latin typeface="Verdana" pitchFamily="34" charset="0"/>
              </a:rPr>
              <a:t>Herning Holstebro</a:t>
            </a:r>
            <a:r>
              <a:rPr lang="da-DK" sz="1000" dirty="0" smtClean="0">
                <a:latin typeface="Verdana" pitchFamily="34" charset="0"/>
              </a:rPr>
              <a:t> </a:t>
            </a:r>
            <a:r>
              <a:rPr lang="da-DK" sz="1000" dirty="0" smtClean="0">
                <a:latin typeface="Verdana" pitchFamily="34" charset="0"/>
              </a:rPr>
              <a:t>motorvej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da-DK" sz="1000" dirty="0" smtClean="0">
                <a:latin typeface="Verdana" pitchFamily="34" charset="0"/>
              </a:rPr>
              <a:t>Ring 5 omkring København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da-DK" sz="1000" dirty="0" smtClean="0">
                <a:latin typeface="Verdana" pitchFamily="34" charset="0"/>
              </a:rPr>
              <a:t>Højhastighedstog</a:t>
            </a:r>
            <a:endParaRPr lang="da-DK" sz="1000" dirty="0">
              <a:latin typeface="Verdana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da-DK" sz="1000" dirty="0" err="1">
                <a:latin typeface="Verdana" pitchFamily="34" charset="0"/>
              </a:rPr>
              <a:t>Motorvejsbyen</a:t>
            </a:r>
            <a:r>
              <a:rPr lang="da-DK" sz="1000" dirty="0">
                <a:latin typeface="Verdana" pitchFamily="34" charset="0"/>
              </a:rPr>
              <a:t> - Trekantområdet </a:t>
            </a:r>
            <a:r>
              <a:rPr lang="da-DK" sz="1000" dirty="0" err="1" smtClean="0">
                <a:latin typeface="Verdana" pitchFamily="34" charset="0"/>
              </a:rPr>
              <a:t>-Århus</a:t>
            </a:r>
            <a:endParaRPr lang="da-DK" sz="1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endParaRPr lang="da-DK" sz="200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Form</a:t>
            </a:r>
          </a:p>
          <a:p>
            <a:pPr>
              <a:buFontTx/>
              <a:buNone/>
            </a:pPr>
            <a:endParaRPr lang="da-DK" sz="200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57338"/>
            <a:ext cx="39624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608513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1800"/>
              <a:t>Kommuneplaner</a:t>
            </a:r>
          </a:p>
          <a:p>
            <a:endParaRPr lang="da-DK" sz="180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Form</a:t>
            </a:r>
          </a:p>
          <a:p>
            <a:pPr>
              <a:buFontTx/>
              <a:buNone/>
            </a:pPr>
            <a:endParaRPr lang="da-DK" sz="2000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06588"/>
            <a:ext cx="6408737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557338"/>
            <a:ext cx="24685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6237288"/>
            <a:ext cx="5589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608513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1800"/>
              <a:t>Kommuneplaner</a:t>
            </a:r>
          </a:p>
          <a:p>
            <a:endParaRPr lang="da-DK" sz="180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Form</a:t>
            </a:r>
          </a:p>
          <a:p>
            <a:pPr>
              <a:buFontTx/>
              <a:buNone/>
            </a:pPr>
            <a:endParaRPr lang="da-DK" sz="2000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072228" cy="609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557338"/>
            <a:ext cx="24685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6237288"/>
            <a:ext cx="5589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endParaRPr lang="da-DK" sz="20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Stationsnærhedsprincippet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76475"/>
            <a:ext cx="34956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557338"/>
            <a:ext cx="38735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572000" y="1268413"/>
            <a:ext cx="433387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2000">
                <a:latin typeface="Verdana" pitchFamily="34" charset="0"/>
              </a:rPr>
              <a:t>Lovgivning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latin typeface="Verdana" pitchFamily="34" charset="0"/>
              </a:rPr>
              <a:t>Ingen krav om trafikplan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00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da-DK" sz="2000">
                <a:latin typeface="Verdana" pitchFamily="34" charset="0"/>
              </a:rPr>
              <a:t>Puljer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latin typeface="Verdana" pitchFamily="34" charset="0"/>
              </a:rPr>
              <a:t>Planlægning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latin typeface="Verdana" pitchFamily="34" charset="0"/>
              </a:rPr>
              <a:t>Anlæg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r>
              <a:rPr lang="da-DK" sz="2000"/>
              <a:t>Virkemidler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5399087"/>
          </a:xfrm>
        </p:spPr>
        <p:txBody>
          <a:bodyPr/>
          <a:lstStyle/>
          <a:p>
            <a:r>
              <a:rPr lang="da-DK" sz="2000"/>
              <a:t>Arealplanlægning</a:t>
            </a:r>
          </a:p>
          <a:p>
            <a:pPr lvl="1"/>
            <a:r>
              <a:rPr lang="da-DK" sz="1600"/>
              <a:t>Bymønster</a:t>
            </a:r>
          </a:p>
          <a:p>
            <a:pPr lvl="1"/>
            <a:r>
              <a:rPr lang="da-DK" sz="1600"/>
              <a:t>Zonering</a:t>
            </a:r>
          </a:p>
          <a:p>
            <a:pPr lvl="1"/>
            <a:r>
              <a:rPr lang="da-DK" sz="1600"/>
              <a:t>Tæthed</a:t>
            </a:r>
          </a:p>
          <a:p>
            <a:pPr lvl="1"/>
            <a:r>
              <a:rPr lang="da-DK" sz="1600"/>
              <a:t>Stationsnærhed</a:t>
            </a:r>
          </a:p>
          <a:p>
            <a:pPr lvl="1"/>
            <a:r>
              <a:rPr lang="da-DK" sz="1600"/>
              <a:t>Detailhandel</a:t>
            </a:r>
          </a:p>
          <a:p>
            <a:r>
              <a:rPr lang="da-DK" sz="2000"/>
              <a:t>Vej- og stinetsplanlægning</a:t>
            </a:r>
          </a:p>
          <a:p>
            <a:pPr lvl="1"/>
            <a:r>
              <a:rPr lang="da-DK" sz="1600"/>
              <a:t>hastighedsplanlægning</a:t>
            </a:r>
          </a:p>
          <a:p>
            <a:endParaRPr lang="da-DK" sz="20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r>
              <a:rPr lang="da-DK" sz="2000"/>
              <a:t>Virkemidler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052513"/>
            <a:ext cx="4643437" cy="5399087"/>
          </a:xfrm>
        </p:spPr>
        <p:txBody>
          <a:bodyPr/>
          <a:lstStyle/>
          <a:p>
            <a:r>
              <a:rPr lang="da-DK" sz="2000" dirty="0"/>
              <a:t>Kollektiv trafik</a:t>
            </a:r>
          </a:p>
          <a:p>
            <a:pPr lvl="1"/>
            <a:r>
              <a:rPr lang="da-DK" sz="1600" dirty="0" smtClean="0"/>
              <a:t>Frekvens og dækning</a:t>
            </a:r>
            <a:endParaRPr lang="da-DK" sz="1600" dirty="0"/>
          </a:p>
          <a:p>
            <a:pPr lvl="1"/>
            <a:r>
              <a:rPr lang="da-DK" sz="1600" dirty="0"/>
              <a:t>Priser</a:t>
            </a:r>
          </a:p>
          <a:p>
            <a:pPr lvl="1"/>
            <a:r>
              <a:rPr lang="da-DK" sz="1600" dirty="0"/>
              <a:t>Prioritering i vejtrafiksystemet</a:t>
            </a:r>
          </a:p>
          <a:p>
            <a:pPr>
              <a:buFontTx/>
              <a:buNone/>
            </a:pPr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r>
              <a:rPr lang="da-DK" sz="2000"/>
              <a:t>Virkemidler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5399087"/>
          </a:xfrm>
        </p:spPr>
        <p:txBody>
          <a:bodyPr/>
          <a:lstStyle/>
          <a:p>
            <a:r>
              <a:rPr lang="da-DK" sz="2000"/>
              <a:t>Handlingsplaner</a:t>
            </a:r>
          </a:p>
          <a:p>
            <a:pPr lvl="1"/>
            <a:r>
              <a:rPr lang="da-DK" sz="1600"/>
              <a:t>Trafik og miljø</a:t>
            </a:r>
          </a:p>
          <a:p>
            <a:pPr lvl="1"/>
            <a:r>
              <a:rPr lang="da-DK" sz="1600"/>
              <a:t>Trafiksikkerhed</a:t>
            </a:r>
          </a:p>
          <a:p>
            <a:endParaRPr lang="da-DK" sz="20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36912"/>
            <a:ext cx="2016224" cy="289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08919"/>
            <a:ext cx="2088232" cy="27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36912"/>
            <a:ext cx="30670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a-DK" sz="2000"/>
              <a:t>Rammer og handlemuligheder</a:t>
            </a:r>
          </a:p>
          <a:p>
            <a:pPr>
              <a:lnSpc>
                <a:spcPct val="90000"/>
              </a:lnSpc>
            </a:pPr>
            <a:r>
              <a:rPr lang="da-DK" sz="2000"/>
              <a:t>Kommuneplaner</a:t>
            </a:r>
          </a:p>
          <a:p>
            <a:pPr>
              <a:lnSpc>
                <a:spcPct val="90000"/>
              </a:lnSpc>
            </a:pPr>
            <a:r>
              <a:rPr lang="da-DK" sz="2000"/>
              <a:t>Virkemidler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5399087"/>
          </a:xfrm>
        </p:spPr>
        <p:txBody>
          <a:bodyPr/>
          <a:lstStyle/>
          <a:p>
            <a:r>
              <a:rPr lang="da-DK" sz="2000" dirty="0"/>
              <a:t>Mobilitetsplanlægning</a:t>
            </a:r>
          </a:p>
          <a:p>
            <a:pPr lvl="1"/>
            <a:r>
              <a:rPr lang="da-DK" sz="1600" dirty="0"/>
              <a:t>Transportplaner for virksomheder</a:t>
            </a:r>
          </a:p>
          <a:p>
            <a:pPr lvl="1"/>
            <a:r>
              <a:rPr lang="da-DK" sz="1600" dirty="0"/>
              <a:t>Mobilitetsrådgivning</a:t>
            </a:r>
          </a:p>
          <a:p>
            <a:pPr lvl="1"/>
            <a:r>
              <a:rPr lang="da-DK" sz="1600" dirty="0"/>
              <a:t>Delebiler</a:t>
            </a:r>
          </a:p>
          <a:p>
            <a:pPr lvl="1"/>
            <a:r>
              <a:rPr lang="da-DK" sz="1600" dirty="0"/>
              <a:t>Samkørsel</a:t>
            </a:r>
          </a:p>
          <a:p>
            <a:pPr lvl="1"/>
            <a:r>
              <a:rPr lang="da-DK" sz="1600" dirty="0"/>
              <a:t>Park and </a:t>
            </a:r>
            <a:r>
              <a:rPr lang="da-DK" sz="1600" dirty="0" smtClean="0"/>
              <a:t>Ride</a:t>
            </a:r>
            <a:endParaRPr lang="da-DK" sz="1600" dirty="0"/>
          </a:p>
          <a:p>
            <a:pPr>
              <a:buFontTx/>
              <a:buNone/>
            </a:pPr>
            <a:endParaRPr lang="da-DK" sz="2000" dirty="0"/>
          </a:p>
          <a:p>
            <a:endParaRPr lang="da-DK" sz="2000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068638"/>
            <a:ext cx="547211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a-DK" sz="2000"/>
              <a:t>Rammer og handlemuligheder</a:t>
            </a:r>
          </a:p>
          <a:p>
            <a:pPr>
              <a:lnSpc>
                <a:spcPct val="90000"/>
              </a:lnSpc>
            </a:pPr>
            <a:r>
              <a:rPr lang="da-DK" sz="2000"/>
              <a:t>Kommuneplaner</a:t>
            </a:r>
          </a:p>
          <a:p>
            <a:pPr>
              <a:lnSpc>
                <a:spcPct val="90000"/>
              </a:lnSpc>
            </a:pPr>
            <a:r>
              <a:rPr lang="da-DK" sz="2000"/>
              <a:t>Virkemidler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5399087"/>
          </a:xfrm>
        </p:spPr>
        <p:txBody>
          <a:bodyPr/>
          <a:lstStyle/>
          <a:p>
            <a:r>
              <a:rPr lang="da-DK" sz="2000"/>
              <a:t>Mobilitetsplanlægning</a:t>
            </a:r>
          </a:p>
          <a:p>
            <a:pPr lvl="1"/>
            <a:r>
              <a:rPr lang="da-DK" sz="1600"/>
              <a:t>Transportplaner for virksomheder</a:t>
            </a:r>
          </a:p>
          <a:p>
            <a:pPr lvl="1"/>
            <a:r>
              <a:rPr lang="da-DK" sz="1600"/>
              <a:t>Mobilitetsrådgivning</a:t>
            </a:r>
          </a:p>
          <a:p>
            <a:pPr lvl="1"/>
            <a:r>
              <a:rPr lang="da-DK" sz="1600"/>
              <a:t>Delebiler</a:t>
            </a:r>
          </a:p>
          <a:p>
            <a:pPr lvl="1"/>
            <a:r>
              <a:rPr lang="da-DK" sz="1600"/>
              <a:t>Samkørsel</a:t>
            </a:r>
          </a:p>
          <a:p>
            <a:pPr lvl="1"/>
            <a:r>
              <a:rPr lang="da-DK" sz="1600"/>
              <a:t>Park and Ride (Bike)</a:t>
            </a:r>
          </a:p>
          <a:p>
            <a:pPr>
              <a:buFontTx/>
              <a:buNone/>
            </a:pPr>
            <a:endParaRPr lang="da-DK" sz="2000"/>
          </a:p>
          <a:p>
            <a:endParaRPr lang="da-DK" sz="2000"/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775" y="2962275"/>
            <a:ext cx="40338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6840538" cy="5399087"/>
          </a:xfrm>
        </p:spPr>
        <p:txBody>
          <a:bodyPr/>
          <a:lstStyle/>
          <a:p>
            <a:r>
              <a:rPr lang="da-DK" sz="2000" dirty="0"/>
              <a:t>Krav om kommuneplaner</a:t>
            </a:r>
          </a:p>
          <a:p>
            <a:r>
              <a:rPr lang="da-DK" sz="2000" dirty="0"/>
              <a:t>Ingen krav om trafikplan</a:t>
            </a:r>
          </a:p>
          <a:p>
            <a:r>
              <a:rPr lang="da-DK" sz="2000" dirty="0"/>
              <a:t>Regionale udviklingsplaner</a:t>
            </a:r>
          </a:p>
          <a:p>
            <a:r>
              <a:rPr lang="da-DK" sz="2000" dirty="0"/>
              <a:t>Statslige investeringer</a:t>
            </a:r>
          </a:p>
          <a:p>
            <a:r>
              <a:rPr lang="da-DK" sz="2000" dirty="0"/>
              <a:t>Puljer</a:t>
            </a:r>
          </a:p>
          <a:p>
            <a:r>
              <a:rPr lang="da-DK" sz="2000" dirty="0"/>
              <a:t>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r>
              <a:rPr lang="da-DK" sz="2000"/>
              <a:t>Virkemidler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5399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sz="2000"/>
              <a:t>Mobilitetsplanlægning</a:t>
            </a:r>
          </a:p>
          <a:p>
            <a:pPr lvl="1">
              <a:lnSpc>
                <a:spcPct val="90000"/>
              </a:lnSpc>
            </a:pPr>
            <a:r>
              <a:rPr lang="da-DK" sz="1600"/>
              <a:t>Transportplaner for virksomheder</a:t>
            </a:r>
          </a:p>
          <a:p>
            <a:pPr lvl="1">
              <a:lnSpc>
                <a:spcPct val="90000"/>
              </a:lnSpc>
            </a:pPr>
            <a:r>
              <a:rPr lang="da-DK" sz="1600"/>
              <a:t>Mobilitetsrådgivning</a:t>
            </a:r>
          </a:p>
          <a:p>
            <a:pPr lvl="1">
              <a:lnSpc>
                <a:spcPct val="90000"/>
              </a:lnSpc>
            </a:pPr>
            <a:r>
              <a:rPr lang="da-DK" sz="1600"/>
              <a:t>Delebiler</a:t>
            </a:r>
          </a:p>
          <a:p>
            <a:pPr lvl="1">
              <a:lnSpc>
                <a:spcPct val="90000"/>
              </a:lnSpc>
            </a:pPr>
            <a:r>
              <a:rPr lang="da-DK" sz="1600"/>
              <a:t>Samkørsel</a:t>
            </a:r>
          </a:p>
          <a:p>
            <a:pPr lvl="1">
              <a:lnSpc>
                <a:spcPct val="90000"/>
              </a:lnSpc>
            </a:pPr>
            <a:r>
              <a:rPr lang="da-DK" sz="1600"/>
              <a:t>Park and Ride (Bike)</a:t>
            </a:r>
          </a:p>
          <a:p>
            <a:pPr lvl="1">
              <a:lnSpc>
                <a:spcPct val="90000"/>
              </a:lnSpc>
            </a:pPr>
            <a:r>
              <a:rPr lang="da-DK" sz="1600"/>
              <a:t>Drift af veje</a:t>
            </a:r>
          </a:p>
          <a:p>
            <a:pPr>
              <a:lnSpc>
                <a:spcPct val="90000"/>
              </a:lnSpc>
            </a:pPr>
            <a:endParaRPr lang="da-DK" sz="2000"/>
          </a:p>
          <a:p>
            <a:pPr>
              <a:lnSpc>
                <a:spcPct val="90000"/>
              </a:lnSpc>
            </a:pPr>
            <a:endParaRPr lang="da-DK" sz="2000"/>
          </a:p>
          <a:p>
            <a:pPr>
              <a:lnSpc>
                <a:spcPct val="90000"/>
              </a:lnSpc>
            </a:pPr>
            <a:endParaRPr lang="da-DK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r>
              <a:rPr lang="da-DK" sz="2000"/>
              <a:t>Virkemidler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5399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sz="2000" dirty="0"/>
              <a:t>Mobilitetsplanlægning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Transportplaner for virksomheder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Mobilitetsrådgivning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Delebiler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Samkørsel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Park and Ride (</a:t>
            </a:r>
            <a:r>
              <a:rPr lang="da-DK" sz="1600" dirty="0" err="1"/>
              <a:t>Bike</a:t>
            </a:r>
            <a:r>
              <a:rPr lang="da-DK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Drift af veje</a:t>
            </a:r>
          </a:p>
          <a:p>
            <a:pPr>
              <a:lnSpc>
                <a:spcPct val="90000"/>
              </a:lnSpc>
            </a:pPr>
            <a:r>
              <a:rPr lang="da-DK" sz="2000" dirty="0"/>
              <a:t>Trafikstyring</a:t>
            </a:r>
          </a:p>
          <a:p>
            <a:pPr lvl="1">
              <a:lnSpc>
                <a:spcPct val="90000"/>
              </a:lnSpc>
            </a:pPr>
            <a:r>
              <a:rPr lang="da-DK" sz="1600" dirty="0" err="1"/>
              <a:t>Indfartskontrol</a:t>
            </a:r>
            <a:endParaRPr lang="da-DK" sz="1600" dirty="0"/>
          </a:p>
          <a:p>
            <a:pPr lvl="1">
              <a:lnSpc>
                <a:spcPct val="90000"/>
              </a:lnSpc>
            </a:pPr>
            <a:r>
              <a:rPr lang="da-DK" sz="1600" dirty="0"/>
              <a:t>Udbygning af veje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Nedbygning af veje</a:t>
            </a:r>
          </a:p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endParaRPr lang="da-DK" sz="20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21088"/>
            <a:ext cx="6408712" cy="218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 dirty="0"/>
              <a:t>Rammer og handlemuligheder</a:t>
            </a:r>
          </a:p>
          <a:p>
            <a:r>
              <a:rPr lang="da-DK" sz="2000" dirty="0"/>
              <a:t>Kommuneplaner</a:t>
            </a:r>
          </a:p>
          <a:p>
            <a:r>
              <a:rPr lang="da-DK" sz="2000" dirty="0" smtClean="0"/>
              <a:t>Virkemidler</a:t>
            </a:r>
            <a:endParaRPr lang="da-DK" sz="2000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5399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sz="2000" dirty="0"/>
              <a:t>Mobilitetsplanlægning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Transportplaner for virksomheder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Mobilitetsrådgivning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Delebiler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Samkørsel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Park and Ride (</a:t>
            </a:r>
            <a:r>
              <a:rPr lang="da-DK" sz="1600" dirty="0" err="1"/>
              <a:t>Bike</a:t>
            </a:r>
            <a:r>
              <a:rPr lang="da-DK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Drift af veje</a:t>
            </a:r>
          </a:p>
          <a:p>
            <a:pPr>
              <a:lnSpc>
                <a:spcPct val="90000"/>
              </a:lnSpc>
            </a:pPr>
            <a:r>
              <a:rPr lang="da-DK" sz="2000" dirty="0"/>
              <a:t>Trafikstyring</a:t>
            </a:r>
          </a:p>
          <a:p>
            <a:pPr lvl="1">
              <a:lnSpc>
                <a:spcPct val="90000"/>
              </a:lnSpc>
            </a:pPr>
            <a:r>
              <a:rPr lang="da-DK" sz="1600" dirty="0" err="1"/>
              <a:t>Indfartskontrol</a:t>
            </a:r>
            <a:endParaRPr lang="da-DK" sz="1600" dirty="0"/>
          </a:p>
          <a:p>
            <a:pPr lvl="1">
              <a:lnSpc>
                <a:spcPct val="90000"/>
              </a:lnSpc>
            </a:pPr>
            <a:r>
              <a:rPr lang="da-DK" sz="1600" dirty="0"/>
              <a:t>Udbygning af veje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Nedbygning af veje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Bilfri områder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Trafikzoner</a:t>
            </a:r>
          </a:p>
          <a:p>
            <a:pPr lvl="1">
              <a:lnSpc>
                <a:spcPct val="90000"/>
              </a:lnSpc>
            </a:pPr>
            <a:endParaRPr lang="da-DK" sz="1600" dirty="0"/>
          </a:p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endParaRPr lang="da-DK" sz="2000" dirty="0"/>
          </a:p>
        </p:txBody>
      </p:sp>
      <p:pic>
        <p:nvPicPr>
          <p:cNvPr id="5122" name="Picture 2" descr="http://www.odense.dk/web3/kommuneplan/hovedstruktur/trafik/~/media/BKF/Plankontoret/Kommuneplan/Fotos/6%20Trafik/Kort%20Hastighedszoner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1910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Kommunal trafikplanlægning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 dirty="0"/>
              <a:t>Rammer og handlemuligheder</a:t>
            </a:r>
          </a:p>
          <a:p>
            <a:r>
              <a:rPr lang="da-DK" sz="2000" dirty="0"/>
              <a:t>Kommuneplaner</a:t>
            </a:r>
          </a:p>
          <a:p>
            <a:r>
              <a:rPr lang="da-DK" sz="2000" dirty="0"/>
              <a:t>Virkemidler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5399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sz="2000" dirty="0"/>
              <a:t>Mobilitetsplanlægning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Transportplaner for virksomheder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Mobilitetsrådgivning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Delebiler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Samkørsel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Park and Ride (</a:t>
            </a:r>
            <a:r>
              <a:rPr lang="da-DK" sz="1600" dirty="0" err="1"/>
              <a:t>Bike</a:t>
            </a:r>
            <a:r>
              <a:rPr lang="da-DK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Drift af veje</a:t>
            </a:r>
          </a:p>
          <a:p>
            <a:pPr>
              <a:lnSpc>
                <a:spcPct val="90000"/>
              </a:lnSpc>
            </a:pPr>
            <a:r>
              <a:rPr lang="da-DK" sz="2000" dirty="0"/>
              <a:t>Trafikstyring</a:t>
            </a:r>
          </a:p>
          <a:p>
            <a:pPr lvl="1">
              <a:lnSpc>
                <a:spcPct val="90000"/>
              </a:lnSpc>
            </a:pPr>
            <a:r>
              <a:rPr lang="da-DK" sz="1600" dirty="0" err="1"/>
              <a:t>Indfartskontrol</a:t>
            </a:r>
            <a:endParaRPr lang="da-DK" sz="1600" dirty="0"/>
          </a:p>
          <a:p>
            <a:pPr lvl="1">
              <a:lnSpc>
                <a:spcPct val="90000"/>
              </a:lnSpc>
            </a:pPr>
            <a:r>
              <a:rPr lang="da-DK" sz="1600" dirty="0"/>
              <a:t>Udbygning af veje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Nedbygning af veje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Bilfri områder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Trafikzoner</a:t>
            </a:r>
          </a:p>
          <a:p>
            <a:pPr lvl="1">
              <a:lnSpc>
                <a:spcPct val="90000"/>
              </a:lnSpc>
            </a:pPr>
            <a:r>
              <a:rPr lang="da-DK" sz="1600" dirty="0"/>
              <a:t>Miljøzoner</a:t>
            </a:r>
          </a:p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endParaRPr lang="da-DK" sz="2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4514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3000" y="5085184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a-DK" sz="2000"/>
              <a:t>Rammer og handlemuligheder</a:t>
            </a:r>
          </a:p>
          <a:p>
            <a:pPr>
              <a:lnSpc>
                <a:spcPct val="90000"/>
              </a:lnSpc>
            </a:pPr>
            <a:r>
              <a:rPr lang="da-DK" sz="2000"/>
              <a:t>Kommuneplaner</a:t>
            </a:r>
          </a:p>
          <a:p>
            <a:pPr>
              <a:lnSpc>
                <a:spcPct val="90000"/>
              </a:lnSpc>
            </a:pPr>
            <a:r>
              <a:rPr lang="da-DK" sz="2000"/>
              <a:t>Virkemidler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1727200"/>
          </a:xfrm>
        </p:spPr>
        <p:txBody>
          <a:bodyPr/>
          <a:lstStyle/>
          <a:p>
            <a:r>
              <a:rPr lang="da-DK" sz="2000"/>
              <a:t>Afgifter</a:t>
            </a:r>
          </a:p>
          <a:p>
            <a:pPr lvl="1"/>
            <a:r>
              <a:rPr lang="da-DK" sz="1600"/>
              <a:t>Bompenge</a:t>
            </a:r>
          </a:p>
          <a:p>
            <a:pPr lvl="1"/>
            <a:r>
              <a:rPr lang="da-DK" sz="1600"/>
              <a:t>Kørselsafgifter</a:t>
            </a:r>
          </a:p>
          <a:p>
            <a:pPr lvl="1">
              <a:buFontTx/>
              <a:buNone/>
            </a:pPr>
            <a:endParaRPr lang="da-DK" sz="16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395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a-DK" sz="1200">
                <a:latin typeface="Verdana" pitchFamily="34" charset="0"/>
              </a:rPr>
              <a:t>Singapore - variable takster og pengekort</a:t>
            </a:r>
            <a:endParaRPr lang="da-DK"/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781300"/>
            <a:ext cx="277812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a-DK" sz="2000"/>
              <a:t>Rammer og handlemuligheder</a:t>
            </a:r>
          </a:p>
          <a:p>
            <a:pPr>
              <a:lnSpc>
                <a:spcPct val="90000"/>
              </a:lnSpc>
            </a:pPr>
            <a:r>
              <a:rPr lang="da-DK" sz="2000"/>
              <a:t>Kommuneplaner</a:t>
            </a:r>
          </a:p>
          <a:p>
            <a:pPr>
              <a:lnSpc>
                <a:spcPct val="90000"/>
              </a:lnSpc>
            </a:pPr>
            <a:r>
              <a:rPr lang="da-DK" sz="2000"/>
              <a:t>Virkemidler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1727200"/>
          </a:xfrm>
        </p:spPr>
        <p:txBody>
          <a:bodyPr/>
          <a:lstStyle/>
          <a:p>
            <a:r>
              <a:rPr lang="da-DK" sz="2000"/>
              <a:t>Afgifter</a:t>
            </a:r>
          </a:p>
          <a:p>
            <a:pPr lvl="1"/>
            <a:r>
              <a:rPr lang="da-DK" sz="1600"/>
              <a:t>Bompenge</a:t>
            </a:r>
          </a:p>
          <a:p>
            <a:pPr lvl="1"/>
            <a:r>
              <a:rPr lang="da-DK" sz="1600"/>
              <a:t>Kørselsafgifter</a:t>
            </a:r>
          </a:p>
          <a:p>
            <a:pPr lvl="1">
              <a:buFontTx/>
              <a:buNone/>
            </a:pPr>
            <a:endParaRPr lang="da-DK" sz="16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3959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a-DK" sz="1200">
                <a:latin typeface="Verdana" pitchFamily="34" charset="0"/>
              </a:rPr>
              <a:t>Singapore - variable takster og pengekort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>
                <a:latin typeface="Verdana" pitchFamily="34" charset="0"/>
              </a:rPr>
              <a:t>London - trængselsstyring med enkle midler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da-DK" sz="12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da-DK"/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275"/>
            <a:ext cx="42481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a-DK" sz="2000"/>
              <a:t>Rammer og handlemuligheder</a:t>
            </a:r>
          </a:p>
          <a:p>
            <a:pPr>
              <a:lnSpc>
                <a:spcPct val="90000"/>
              </a:lnSpc>
            </a:pPr>
            <a:r>
              <a:rPr lang="da-DK" sz="2000"/>
              <a:t>Kommuneplaner</a:t>
            </a:r>
          </a:p>
          <a:p>
            <a:pPr>
              <a:lnSpc>
                <a:spcPct val="90000"/>
              </a:lnSpc>
            </a:pPr>
            <a:r>
              <a:rPr lang="da-DK" sz="2000"/>
              <a:t>Virkemidler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1727200"/>
          </a:xfrm>
        </p:spPr>
        <p:txBody>
          <a:bodyPr/>
          <a:lstStyle/>
          <a:p>
            <a:r>
              <a:rPr lang="da-DK" sz="2000"/>
              <a:t>Afgifter</a:t>
            </a:r>
          </a:p>
          <a:p>
            <a:pPr lvl="1"/>
            <a:r>
              <a:rPr lang="da-DK" sz="1600"/>
              <a:t>Bompenge</a:t>
            </a:r>
          </a:p>
          <a:p>
            <a:pPr lvl="1"/>
            <a:r>
              <a:rPr lang="da-DK" sz="1600"/>
              <a:t>Kørselsafgifter</a:t>
            </a:r>
          </a:p>
          <a:p>
            <a:pPr lvl="1">
              <a:buFontTx/>
              <a:buNone/>
            </a:pPr>
            <a:endParaRPr lang="da-DK" sz="16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3959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a-DK" sz="1200">
                <a:latin typeface="Verdana" pitchFamily="34" charset="0"/>
              </a:rPr>
              <a:t>Singapore - variable takster og pengekort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>
                <a:latin typeface="Verdana" pitchFamily="34" charset="0"/>
              </a:rPr>
              <a:t>London - trængselsstyring med enkle midler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>
                <a:latin typeface="Verdana" pitchFamily="34" charset="0"/>
              </a:rPr>
              <a:t>Stockholm – bompenge efter forsøg og folkeafstemning</a:t>
            </a:r>
            <a:endParaRPr lang="da-DK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275"/>
            <a:ext cx="396081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a-DK" sz="2000"/>
              <a:t>Rammer og handlemuligheder</a:t>
            </a:r>
          </a:p>
          <a:p>
            <a:pPr>
              <a:lnSpc>
                <a:spcPct val="90000"/>
              </a:lnSpc>
            </a:pPr>
            <a:r>
              <a:rPr lang="da-DK" sz="2000"/>
              <a:t>Kommuneplaner</a:t>
            </a:r>
          </a:p>
          <a:p>
            <a:pPr>
              <a:lnSpc>
                <a:spcPct val="90000"/>
              </a:lnSpc>
            </a:pPr>
            <a:r>
              <a:rPr lang="da-DK" sz="2000"/>
              <a:t>Virkemidler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1727200"/>
          </a:xfrm>
        </p:spPr>
        <p:txBody>
          <a:bodyPr/>
          <a:lstStyle/>
          <a:p>
            <a:r>
              <a:rPr lang="da-DK" sz="2000"/>
              <a:t>Afgifter</a:t>
            </a:r>
          </a:p>
          <a:p>
            <a:pPr lvl="1"/>
            <a:r>
              <a:rPr lang="da-DK" sz="1600"/>
              <a:t>Bompenge</a:t>
            </a:r>
          </a:p>
          <a:p>
            <a:pPr lvl="1"/>
            <a:r>
              <a:rPr lang="da-DK" sz="1600"/>
              <a:t>Kørselsafgifter</a:t>
            </a:r>
          </a:p>
          <a:p>
            <a:pPr lvl="1">
              <a:buFontTx/>
              <a:buNone/>
            </a:pPr>
            <a:endParaRPr lang="da-DK" sz="16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39592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Singapore - variable takster og pengekort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London - trængselsstyring med enkle midler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Stockholm - bompenge efter forsøg og folkeafstemning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b-NO" sz="1200" dirty="0" smtClean="0">
                <a:latin typeface="Verdana" pitchFamily="34" charset="0"/>
              </a:rPr>
              <a:t>Norge – </a:t>
            </a:r>
            <a:r>
              <a:rPr lang="nb-NO" sz="1200" dirty="0" smtClean="0">
                <a:latin typeface="Verdana" pitchFamily="34" charset="0"/>
              </a:rPr>
              <a:t>Bompenge til </a:t>
            </a:r>
            <a:r>
              <a:rPr lang="nb-NO" sz="1200" dirty="0" smtClean="0">
                <a:latin typeface="Verdana" pitchFamily="34" charset="0"/>
              </a:rPr>
              <a:t>finansiering</a:t>
            </a:r>
            <a:endParaRPr lang="nb-NO" sz="1200" dirty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da-DK" sz="1200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da-DK" dirty="0"/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08275"/>
            <a:ext cx="4348162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a-DK" sz="2000"/>
              <a:t>Rammer og handlemuligheder</a:t>
            </a:r>
          </a:p>
          <a:p>
            <a:pPr>
              <a:lnSpc>
                <a:spcPct val="90000"/>
              </a:lnSpc>
            </a:pPr>
            <a:r>
              <a:rPr lang="da-DK" sz="2000"/>
              <a:t>Kommuneplaner</a:t>
            </a:r>
          </a:p>
          <a:p>
            <a:pPr>
              <a:lnSpc>
                <a:spcPct val="90000"/>
              </a:lnSpc>
            </a:pPr>
            <a:r>
              <a:rPr lang="da-DK" sz="2000"/>
              <a:t>Virkemidler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1727200"/>
          </a:xfrm>
        </p:spPr>
        <p:txBody>
          <a:bodyPr/>
          <a:lstStyle/>
          <a:p>
            <a:r>
              <a:rPr lang="da-DK" sz="2000"/>
              <a:t>Afgifter</a:t>
            </a:r>
          </a:p>
          <a:p>
            <a:pPr lvl="1"/>
            <a:r>
              <a:rPr lang="da-DK" sz="1600"/>
              <a:t>Bompenge</a:t>
            </a:r>
          </a:p>
          <a:p>
            <a:pPr lvl="1"/>
            <a:r>
              <a:rPr lang="da-DK" sz="1600"/>
              <a:t>Kørselsafgifter</a:t>
            </a:r>
          </a:p>
          <a:p>
            <a:pPr lvl="1"/>
            <a:endParaRPr lang="da-DK" sz="16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395922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Singapore - variable takster og pengekort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London - trængselsstyring med enkle midler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Stockholm – bompenge efter forsøg og folkeafstemning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b-NO" sz="1200" dirty="0" smtClean="0">
                <a:latin typeface="Verdana" pitchFamily="34" charset="0"/>
              </a:rPr>
              <a:t>Norge – Bompenge til finansiering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b-NO" sz="1200" dirty="0" smtClean="0">
                <a:latin typeface="Verdana" pitchFamily="34" charset="0"/>
              </a:rPr>
              <a:t>Holland </a:t>
            </a:r>
            <a:r>
              <a:rPr lang="nb-NO" sz="1200" dirty="0">
                <a:latin typeface="Verdana" pitchFamily="34" charset="0"/>
              </a:rPr>
              <a:t>– road pricing på alle veje i 2012 – planlægger de!!! </a:t>
            </a:r>
            <a:endParaRPr lang="da-DK" sz="1200" dirty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Kilometerbetaling for lastbiler på tyske motorveje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Brugerfinansiering af fx franske </a:t>
            </a:r>
            <a:r>
              <a:rPr lang="da-DK" sz="1200" dirty="0" smtClean="0">
                <a:latin typeface="Verdana" pitchFamily="34" charset="0"/>
              </a:rPr>
              <a:t>motorveje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 smtClean="0">
                <a:latin typeface="Verdana" pitchFamily="34" charset="0"/>
              </a:rPr>
              <a:t>Danmark – </a:t>
            </a:r>
            <a:r>
              <a:rPr lang="da-DK" sz="1200" dirty="0" err="1" smtClean="0">
                <a:latin typeface="Verdana" pitchFamily="34" charset="0"/>
              </a:rPr>
              <a:t>road</a:t>
            </a:r>
            <a:r>
              <a:rPr lang="da-DK" sz="1200" dirty="0" smtClean="0">
                <a:latin typeface="Verdana" pitchFamily="34" charset="0"/>
              </a:rPr>
              <a:t> </a:t>
            </a:r>
            <a:r>
              <a:rPr lang="da-DK" sz="1200" dirty="0" err="1" smtClean="0">
                <a:latin typeface="Verdana" pitchFamily="34" charset="0"/>
              </a:rPr>
              <a:t>pricing</a:t>
            </a:r>
            <a:r>
              <a:rPr lang="da-DK" sz="1200" dirty="0" smtClean="0">
                <a:latin typeface="Verdana" pitchFamily="34" charset="0"/>
              </a:rPr>
              <a:t> lastbiler i </a:t>
            </a:r>
            <a:r>
              <a:rPr lang="da-DK" sz="1200" dirty="0" smtClean="0">
                <a:latin typeface="Verdana" pitchFamily="34" charset="0"/>
              </a:rPr>
              <a:t>2012 – </a:t>
            </a:r>
            <a:r>
              <a:rPr lang="da-DK" sz="1200" dirty="0" smtClean="0">
                <a:latin typeface="Verdana" pitchFamily="34" charset="0"/>
              </a:rPr>
              <a:t>planlægger </a:t>
            </a:r>
            <a:r>
              <a:rPr lang="da-DK" sz="1200" dirty="0" smtClean="0">
                <a:latin typeface="Verdana" pitchFamily="34" charset="0"/>
              </a:rPr>
              <a:t>de. Personbiler ??</a:t>
            </a:r>
            <a:endParaRPr lang="da-DK" sz="1200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a-DK" sz="2000"/>
              <a:t>Rammer og handlemuligheder</a:t>
            </a:r>
          </a:p>
          <a:p>
            <a:pPr>
              <a:lnSpc>
                <a:spcPct val="90000"/>
              </a:lnSpc>
            </a:pPr>
            <a:r>
              <a:rPr lang="da-DK" sz="2000"/>
              <a:t>Kommuneplaner</a:t>
            </a:r>
          </a:p>
          <a:p>
            <a:pPr>
              <a:lnSpc>
                <a:spcPct val="90000"/>
              </a:lnSpc>
            </a:pPr>
            <a:r>
              <a:rPr lang="da-DK" sz="2000"/>
              <a:t>Virkemidler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1727200"/>
          </a:xfrm>
        </p:spPr>
        <p:txBody>
          <a:bodyPr/>
          <a:lstStyle/>
          <a:p>
            <a:r>
              <a:rPr lang="da-DK" sz="2000"/>
              <a:t>Afgifter</a:t>
            </a:r>
          </a:p>
          <a:p>
            <a:pPr lvl="1"/>
            <a:r>
              <a:rPr lang="da-DK" sz="1600"/>
              <a:t>Bompenge</a:t>
            </a:r>
          </a:p>
          <a:p>
            <a:pPr lvl="1"/>
            <a:r>
              <a:rPr lang="da-DK" sz="1600"/>
              <a:t>Kørselsafgifter</a:t>
            </a:r>
          </a:p>
          <a:p>
            <a:pPr lvl="1"/>
            <a:r>
              <a:rPr lang="da-DK" sz="1600"/>
              <a:t>Ekstra benzinafgifter</a:t>
            </a:r>
          </a:p>
          <a:p>
            <a:pPr lvl="1"/>
            <a:r>
              <a:rPr lang="da-DK" sz="1600"/>
              <a:t>Køb af kørselstilladelser</a:t>
            </a:r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395922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Singapore - variable takster og pengekort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London - trængselsstyring med enkle midler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Stockholm – bompenge efter forsøg og folkeafstemning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b-NO" sz="1200" dirty="0" smtClean="0">
                <a:latin typeface="Verdana" pitchFamily="34" charset="0"/>
              </a:rPr>
              <a:t>Norge – Bompenge til finansiering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b-NO" sz="1200" dirty="0" smtClean="0">
                <a:latin typeface="Verdana" pitchFamily="34" charset="0"/>
              </a:rPr>
              <a:t>Holland </a:t>
            </a:r>
            <a:r>
              <a:rPr lang="nb-NO" sz="1200" dirty="0">
                <a:latin typeface="Verdana" pitchFamily="34" charset="0"/>
              </a:rPr>
              <a:t>– road pricing på alle veje i 2012 – planlægger de!!! </a:t>
            </a:r>
            <a:endParaRPr lang="da-DK" sz="1200" dirty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Kilometerbetaling for lastbiler på tyske motorveje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>
                <a:latin typeface="Verdana" pitchFamily="34" charset="0"/>
              </a:rPr>
              <a:t>Brugerfinansiering af fx franske </a:t>
            </a:r>
            <a:r>
              <a:rPr lang="da-DK" sz="1200" dirty="0" smtClean="0">
                <a:latin typeface="Verdana" pitchFamily="34" charset="0"/>
              </a:rPr>
              <a:t>motorveje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1200" dirty="0" smtClean="0">
                <a:latin typeface="Verdana" pitchFamily="34" charset="0"/>
              </a:rPr>
              <a:t>Danmark – </a:t>
            </a:r>
            <a:r>
              <a:rPr lang="da-DK" sz="1200" dirty="0" err="1" smtClean="0">
                <a:latin typeface="Verdana" pitchFamily="34" charset="0"/>
              </a:rPr>
              <a:t>road</a:t>
            </a:r>
            <a:r>
              <a:rPr lang="da-DK" sz="1200" dirty="0" smtClean="0">
                <a:latin typeface="Verdana" pitchFamily="34" charset="0"/>
              </a:rPr>
              <a:t> </a:t>
            </a:r>
            <a:r>
              <a:rPr lang="da-DK" sz="1200" dirty="0" err="1" smtClean="0">
                <a:latin typeface="Verdana" pitchFamily="34" charset="0"/>
              </a:rPr>
              <a:t>pricing</a:t>
            </a:r>
            <a:r>
              <a:rPr lang="da-DK" sz="1200" dirty="0" smtClean="0">
                <a:latin typeface="Verdana" pitchFamily="34" charset="0"/>
              </a:rPr>
              <a:t> lastbiler i 2012 – planlægger de. Personbiler ??</a:t>
            </a:r>
          </a:p>
          <a:p>
            <a:pPr>
              <a:spcBef>
                <a:spcPct val="50000"/>
              </a:spcBef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 dirty="0"/>
              <a:t>Rammer og handlemuligheder</a:t>
            </a:r>
          </a:p>
          <a:p>
            <a:r>
              <a:rPr lang="da-DK" sz="2000" dirty="0"/>
              <a:t>Kommuneplaner</a:t>
            </a:r>
          </a:p>
          <a:p>
            <a:endParaRPr lang="da-DK" sz="20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Bymønster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r>
              <a:rPr lang="da-DK" sz="2000"/>
              <a:t>Virkemidler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5399087"/>
          </a:xfrm>
        </p:spPr>
        <p:txBody>
          <a:bodyPr/>
          <a:lstStyle/>
          <a:p>
            <a:r>
              <a:rPr lang="da-DK" sz="2000"/>
              <a:t>Parkering</a:t>
            </a:r>
          </a:p>
          <a:p>
            <a:pPr lvl="1"/>
            <a:endParaRPr lang="da-DK" sz="16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176713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r>
              <a:rPr lang="da-DK" sz="2000"/>
              <a:t>Virkemidler</a:t>
            </a:r>
          </a:p>
          <a:p>
            <a:r>
              <a:rPr lang="da-DK" sz="2000"/>
              <a:t>Konkurrence mellem byer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25538"/>
            <a:ext cx="4643437" cy="5399087"/>
          </a:xfrm>
        </p:spPr>
        <p:txBody>
          <a:bodyPr/>
          <a:lstStyle/>
          <a:p>
            <a:pPr lvl="1"/>
            <a:endParaRPr lang="da-DK" sz="16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endParaRPr lang="da-DK" sz="200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Bymønster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2178050"/>
            <a:ext cx="53149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39750" y="2636838"/>
            <a:ext cx="3384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sz="1400" i="1">
                <a:latin typeface="Verdana" pitchFamily="34" charset="0"/>
              </a:rPr>
              <a:t>Transportform til arbejde afhængig</a:t>
            </a:r>
          </a:p>
          <a:p>
            <a:r>
              <a:rPr lang="da-DK" sz="1400" i="1">
                <a:latin typeface="Verdana" pitchFamily="34" charset="0"/>
              </a:rPr>
              <a:t>af andel lokalt</a:t>
            </a:r>
            <a:r>
              <a:rPr lang="da-DK" sz="1400" b="1" i="1">
                <a:latin typeface="Verdana" pitchFamily="34" charset="0"/>
              </a:rPr>
              <a:t> </a:t>
            </a:r>
            <a:r>
              <a:rPr lang="da-DK" sz="1400" i="1">
                <a:latin typeface="Verdana" pitchFamily="34" charset="0"/>
              </a:rPr>
              <a:t>bosatte for ansatte</a:t>
            </a:r>
          </a:p>
          <a:p>
            <a:r>
              <a:rPr lang="da-DK" sz="1400" i="1">
                <a:latin typeface="Verdana" pitchFamily="34" charset="0"/>
              </a:rPr>
              <a:t>i 17 kontorvirksomheder i Københavnsområdet.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endParaRPr lang="da-DK" sz="20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Tæthed</a:t>
            </a:r>
          </a:p>
          <a:p>
            <a:pPr>
              <a:buFontTx/>
              <a:buNone/>
            </a:pPr>
            <a:endParaRPr lang="da-DK" sz="200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644650"/>
            <a:ext cx="511333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endParaRPr lang="da-DK" sz="200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Tæthed</a:t>
            </a:r>
          </a:p>
          <a:p>
            <a:pPr>
              <a:buFontTx/>
              <a:buNone/>
            </a:pPr>
            <a:endParaRPr lang="da-DK" sz="200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407987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endParaRPr lang="da-DK" sz="200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Tæthed</a:t>
            </a:r>
          </a:p>
          <a:p>
            <a:pPr>
              <a:buFontTx/>
              <a:buNone/>
            </a:pPr>
            <a:endParaRPr lang="da-DK" sz="2000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84313"/>
            <a:ext cx="41243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476375" y="2420938"/>
            <a:ext cx="3240088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sz="1400" i="1">
                <a:latin typeface="Verdana" pitchFamily="34" charset="0"/>
              </a:rPr>
              <a:t>Turfordeling på transportformer ved et indbyggertal på 50.000 indbyggere i byen afhængig</a:t>
            </a:r>
          </a:p>
          <a:p>
            <a:r>
              <a:rPr lang="da-DK" sz="1400" i="1">
                <a:latin typeface="Verdana" pitchFamily="34" charset="0"/>
              </a:rPr>
              <a:t>af befolkningstæthed</a:t>
            </a:r>
            <a:endParaRPr lang="da-DK" sz="14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endParaRPr lang="da-DK" sz="200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Detailhandelsplanlægning</a:t>
            </a:r>
          </a:p>
          <a:p>
            <a:pPr>
              <a:buFontTx/>
              <a:buNone/>
            </a:pPr>
            <a:endParaRPr lang="da-DK" sz="200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60575"/>
            <a:ext cx="8964612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Kommunal trafikplanlægning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399087"/>
          </a:xfrm>
        </p:spPr>
        <p:txBody>
          <a:bodyPr/>
          <a:lstStyle/>
          <a:p>
            <a:pPr>
              <a:buFontTx/>
              <a:buNone/>
            </a:pPr>
            <a:r>
              <a:rPr lang="da-DK" sz="2000"/>
              <a:t>Rammer og handlemuligheder</a:t>
            </a:r>
          </a:p>
          <a:p>
            <a:r>
              <a:rPr lang="da-DK" sz="2000"/>
              <a:t>Kommuneplaner</a:t>
            </a:r>
          </a:p>
          <a:p>
            <a:endParaRPr lang="da-DK" sz="200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Detailhandelsplanlægning</a:t>
            </a:r>
          </a:p>
          <a:p>
            <a:pPr>
              <a:buFontTx/>
              <a:buNone/>
            </a:pPr>
            <a:endParaRPr lang="da-DK" sz="200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20938"/>
            <a:ext cx="8713787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674</Words>
  <Application>Microsoft Office PowerPoint</Application>
  <PresentationFormat>Skærmshow (4:3)</PresentationFormat>
  <Paragraphs>338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Standarddesign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  <vt:lpstr>Kommunal trafikplanlægning</vt:lpstr>
    </vt:vector>
  </TitlesOfParts>
  <Company>Lort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kruse</dc:creator>
  <cp:lastModifiedBy>Harry Lahrmann</cp:lastModifiedBy>
  <cp:revision>27</cp:revision>
  <dcterms:created xsi:type="dcterms:W3CDTF">2000-02-23T14:40:13Z</dcterms:created>
  <dcterms:modified xsi:type="dcterms:W3CDTF">2010-09-23T11:41:15Z</dcterms:modified>
</cp:coreProperties>
</file>